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84" r:id="rId5"/>
    <p:sldId id="259" r:id="rId6"/>
    <p:sldId id="260" r:id="rId7"/>
    <p:sldId id="282" r:id="rId8"/>
    <p:sldId id="285" r:id="rId9"/>
    <p:sldId id="263" r:id="rId10"/>
    <p:sldId id="271" r:id="rId11"/>
    <p:sldId id="272" r:id="rId12"/>
    <p:sldId id="286" r:id="rId13"/>
    <p:sldId id="287" r:id="rId14"/>
    <p:sldId id="288" r:id="rId15"/>
    <p:sldId id="289" r:id="rId16"/>
    <p:sldId id="292" r:id="rId17"/>
    <p:sldId id="290" r:id="rId18"/>
    <p:sldId id="29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9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rtar e Arredondar Rectângulo de Canto Simples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c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11/11/2014</a:t>
            </a:fld>
            <a:endParaRPr lang="en-US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ile:///\\localhost\upload.wikimedia.org\wikipedia\commons\b\be\Familist%C3%A8re-guise.jp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518" y="2235878"/>
            <a:ext cx="7953986" cy="933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pt-PT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 Grécia Antiga ao Estado Moderno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2161966" y="1397324"/>
            <a:ext cx="49934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Breve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histórica</a:t>
            </a:r>
            <a:r>
              <a:rPr lang="en-US" sz="32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pt-PT" sz="3200" b="1" u="sng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806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10819" b="10819"/>
          <a:stretch>
            <a:fillRect/>
          </a:stretch>
        </p:blipFill>
        <p:spPr>
          <a:xfrm>
            <a:off x="498475" y="1070435"/>
            <a:ext cx="2936050" cy="1610550"/>
          </a:xfrm>
        </p:spPr>
      </p:pic>
      <p:sp>
        <p:nvSpPr>
          <p:cNvPr id="5" name="TextBox 4"/>
          <p:cNvSpPr txBox="1"/>
          <p:nvPr/>
        </p:nvSpPr>
        <p:spPr>
          <a:xfrm>
            <a:off x="3771780" y="1589103"/>
            <a:ext cx="48839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Robert Owen </a:t>
            </a:r>
            <a:r>
              <a:rPr lang="pt-PT" dirty="0" smtClean="0">
                <a:latin typeface="Baskerville Old Face" pitchFamily="18" charset="0"/>
              </a:rPr>
              <a:t>(1771-1858) – País de Gales</a:t>
            </a:r>
          </a:p>
          <a:p>
            <a:pPr algn="just"/>
            <a:endParaRPr lang="pt-PT" dirty="0" smtClean="0">
              <a:latin typeface="Baskerville Old Face" pitchFamily="18" charset="0"/>
            </a:endParaRPr>
          </a:p>
          <a:p>
            <a:pPr marL="742950" lvl="1" indent="-285750" algn="just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Sociedade baseada na cooperação e não na competição;</a:t>
            </a:r>
          </a:p>
          <a:p>
            <a:pPr marL="742950" lvl="1" indent="-285750" algn="just">
              <a:buFont typeface="Wingdings" pitchFamily="2" charset="2"/>
              <a:buChar char="q"/>
            </a:pPr>
            <a:endParaRPr lang="pt-PT" dirty="0" smtClean="0">
              <a:latin typeface="Baskerville Old Face" pitchFamily="18" charset="0"/>
            </a:endParaRPr>
          </a:p>
          <a:p>
            <a:pPr marL="742950" lvl="1" indent="-285750" algn="just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O problema não estava nas máquinas mas antes no controlo do capital;</a:t>
            </a:r>
          </a:p>
          <a:p>
            <a:pPr lvl="1" algn="just">
              <a:buFont typeface="Wingdings" pitchFamily="2" charset="2"/>
              <a:buChar char="q"/>
            </a:pPr>
            <a:endParaRPr lang="pt-PT" dirty="0" smtClean="0">
              <a:latin typeface="Baskerville Old Face" pitchFamily="18" charset="0"/>
            </a:endParaRPr>
          </a:p>
          <a:p>
            <a:pPr marL="742950" lvl="1" indent="-285750" algn="just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Fundador do socialismo e cooperativismo (socialismo utópico)</a:t>
            </a:r>
          </a:p>
          <a:p>
            <a:pPr marL="742950" lvl="1" indent="-285750" algn="just">
              <a:buFont typeface="Wingdings" pitchFamily="2" charset="2"/>
              <a:buChar char="q"/>
            </a:pPr>
            <a:endParaRPr lang="pt-PT" dirty="0" smtClean="0">
              <a:latin typeface="Baskerville Old Face" pitchFamily="18" charset="0"/>
            </a:endParaRPr>
          </a:p>
          <a:p>
            <a:pPr marL="742950" lvl="1" indent="-285750" algn="just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Princípio filosófico: ninguém é responsável por sua vontade e pelas suas </a:t>
            </a:r>
            <a:r>
              <a:rPr lang="pt-PT" dirty="0" err="1" smtClean="0">
                <a:latin typeface="Baskerville Old Face" pitchFamily="18" charset="0"/>
              </a:rPr>
              <a:t>acções</a:t>
            </a:r>
            <a:r>
              <a:rPr lang="pt-PT" dirty="0" smtClean="0">
                <a:latin typeface="Baskerville Old Face" pitchFamily="18" charset="0"/>
              </a:rPr>
              <a:t>.</a:t>
            </a:r>
            <a:endParaRPr lang="pt-PT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7309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991" y="346072"/>
            <a:ext cx="1905000" cy="2438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35588" y="346072"/>
            <a:ext cx="5133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Charles Fourier </a:t>
            </a:r>
            <a:r>
              <a:rPr lang="pt-PT" dirty="0" smtClean="0">
                <a:latin typeface="Baskerville Old Face" pitchFamily="18" charset="0"/>
              </a:rPr>
              <a:t>(1772-1837)</a:t>
            </a:r>
          </a:p>
          <a:p>
            <a:endParaRPr lang="pt-PT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Crítico do economicismo e do capitalismo</a:t>
            </a:r>
          </a:p>
          <a:p>
            <a:pPr marL="742950" lvl="1" indent="-285750">
              <a:buFont typeface="Wingdings" pitchFamily="2" charset="2"/>
              <a:buChar char="q"/>
            </a:pPr>
            <a:endParaRPr lang="pt-PT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Unidades de produção e consumo – falanges ou falanstérios</a:t>
            </a:r>
          </a:p>
          <a:p>
            <a:pPr marL="742950" lvl="1" indent="-285750">
              <a:buFont typeface="Wingdings" pitchFamily="2" charset="2"/>
              <a:buChar char="q"/>
            </a:pPr>
            <a:endParaRPr lang="pt-PT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Família nuclear: económica e passionalmente absurdas</a:t>
            </a:r>
          </a:p>
          <a:p>
            <a:pPr marL="742950" lvl="1" indent="-285750">
              <a:buFont typeface="Wingdings" pitchFamily="2" charset="2"/>
              <a:buChar char="q"/>
            </a:pPr>
            <a:endParaRPr lang="pt-PT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Socialismo libertário (contra cristianismo, contra o conservadorismo)</a:t>
            </a:r>
            <a:endParaRPr lang="pt-PT" dirty="0">
              <a:latin typeface="Baskerville Old Face" pitchFamily="18" charset="0"/>
            </a:endParaRPr>
          </a:p>
        </p:txBody>
      </p:sp>
      <p:pic>
        <p:nvPicPr>
          <p:cNvPr id="4" name="Picture 2" descr="File:Familistère-guise.jpg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749554" y="4091165"/>
            <a:ext cx="3346582" cy="2156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25163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6497" y="629510"/>
            <a:ext cx="1903290" cy="268432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61245" y="343788"/>
            <a:ext cx="532111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Flora Tristan </a:t>
            </a:r>
            <a:r>
              <a:rPr lang="en-US" dirty="0" smtClean="0">
                <a:latin typeface="Baskerville Old Face" pitchFamily="18" charset="0"/>
              </a:rPr>
              <a:t>(1803-1844)</a:t>
            </a:r>
          </a:p>
          <a:p>
            <a:endParaRPr lang="en-US" dirty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1821 – casa-se</a:t>
            </a:r>
          </a:p>
          <a:p>
            <a:pPr marL="742950" lvl="1" indent="-285750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1826 – </a:t>
            </a:r>
            <a:r>
              <a:rPr lang="en-US" dirty="0" err="1" smtClean="0">
                <a:latin typeface="Baskerville Old Face" pitchFamily="18" charset="0"/>
              </a:rPr>
              <a:t>divorcia</a:t>
            </a:r>
            <a:r>
              <a:rPr lang="en-US" dirty="0" smtClean="0">
                <a:latin typeface="Baskerville Old Face" pitchFamily="18" charset="0"/>
              </a:rPr>
              <a:t>-se</a:t>
            </a:r>
          </a:p>
          <a:p>
            <a:pPr marL="742950" lvl="1" indent="-285750">
              <a:buFont typeface="Wingdings" pitchFamily="2" charset="2"/>
              <a:buChar char="q"/>
            </a:pPr>
            <a:endParaRPr lang="en-US" dirty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1835: </a:t>
            </a:r>
            <a:r>
              <a:rPr lang="en-US" dirty="0" err="1" smtClean="0">
                <a:latin typeface="Baskerville Old Face" pitchFamily="18" charset="0"/>
              </a:rPr>
              <a:t>Situação</a:t>
            </a:r>
            <a:r>
              <a:rPr lang="en-US" dirty="0" smtClean="0">
                <a:latin typeface="Baskerville Old Face" pitchFamily="18" charset="0"/>
              </a:rPr>
              <a:t> das </a:t>
            </a:r>
            <a:r>
              <a:rPr lang="en-US" dirty="0" err="1" smtClean="0">
                <a:latin typeface="Baskerville Old Face" pitchFamily="18" charset="0"/>
              </a:rPr>
              <a:t>mulheres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estrangeiras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pobres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em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França</a:t>
            </a:r>
            <a:endParaRPr lang="en-US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1837: </a:t>
            </a:r>
            <a:r>
              <a:rPr lang="en-US" dirty="0" err="1" smtClean="0">
                <a:latin typeface="Baskerville Old Face" pitchFamily="18" charset="0"/>
              </a:rPr>
              <a:t>em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prol</a:t>
            </a:r>
            <a:r>
              <a:rPr lang="en-US" dirty="0" smtClean="0">
                <a:latin typeface="Baskerville Old Face" pitchFamily="18" charset="0"/>
              </a:rPr>
              <a:t> do </a:t>
            </a:r>
            <a:r>
              <a:rPr lang="en-US" dirty="0" err="1" smtClean="0">
                <a:latin typeface="Baskerville Old Face" pitchFamily="18" charset="0"/>
              </a:rPr>
              <a:t>divórcio</a:t>
            </a:r>
            <a:endParaRPr lang="en-US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endParaRPr lang="en-US" dirty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en-US" dirty="0" err="1" smtClean="0">
                <a:latin typeface="Baskerville Old Face" pitchFamily="18" charset="0"/>
              </a:rPr>
              <a:t>Influências</a:t>
            </a:r>
            <a:r>
              <a:rPr lang="en-US" dirty="0" smtClean="0">
                <a:latin typeface="Baskerville Old Face" pitchFamily="18" charset="0"/>
              </a:rPr>
              <a:t> de Owen, Fourier, </a:t>
            </a:r>
            <a:r>
              <a:rPr lang="en-US" dirty="0" err="1" smtClean="0">
                <a:latin typeface="Baskerville Old Face" pitchFamily="18" charset="0"/>
              </a:rPr>
              <a:t>movimento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operário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francês</a:t>
            </a:r>
            <a:r>
              <a:rPr lang="en-US" dirty="0" smtClean="0">
                <a:latin typeface="Baskerville Old Face" pitchFamily="18" charset="0"/>
              </a:rPr>
              <a:t> e </a:t>
            </a:r>
            <a:r>
              <a:rPr lang="en-US" dirty="0" err="1" smtClean="0">
                <a:latin typeface="Baskerville Old Face" pitchFamily="18" charset="0"/>
              </a:rPr>
              <a:t>inglês</a:t>
            </a:r>
            <a:endParaRPr lang="en-US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endParaRPr lang="en-US" dirty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en-US" dirty="0" err="1" smtClean="0">
                <a:latin typeface="Baskerville Old Face" pitchFamily="18" charset="0"/>
              </a:rPr>
              <a:t>Emancipação</a:t>
            </a:r>
            <a:r>
              <a:rPr lang="en-US" dirty="0" smtClean="0">
                <a:latin typeface="Baskerville Old Face" pitchFamily="18" charset="0"/>
              </a:rPr>
              <a:t> da </a:t>
            </a:r>
            <a:r>
              <a:rPr lang="en-US" dirty="0" err="1" smtClean="0">
                <a:latin typeface="Baskerville Old Face" pitchFamily="18" charset="0"/>
              </a:rPr>
              <a:t>mulher</a:t>
            </a:r>
            <a:r>
              <a:rPr lang="en-US" dirty="0" smtClean="0">
                <a:latin typeface="Baskerville Old Face" pitchFamily="18" charset="0"/>
              </a:rPr>
              <a:t> e da </a:t>
            </a:r>
            <a:r>
              <a:rPr lang="en-US" dirty="0" err="1" smtClean="0">
                <a:latin typeface="Baskerville Old Face" pitchFamily="18" charset="0"/>
              </a:rPr>
              <a:t>classe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operária</a:t>
            </a:r>
            <a:endParaRPr lang="en-US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Contra </a:t>
            </a:r>
            <a:r>
              <a:rPr lang="en-US" dirty="0" err="1" smtClean="0">
                <a:latin typeface="Baskerville Old Face" pitchFamily="18" charset="0"/>
              </a:rPr>
              <a:t>pena</a:t>
            </a:r>
            <a:r>
              <a:rPr lang="en-US" dirty="0" smtClean="0">
                <a:latin typeface="Baskerville Old Face" pitchFamily="18" charset="0"/>
              </a:rPr>
              <a:t> de </a:t>
            </a:r>
            <a:r>
              <a:rPr lang="en-US" dirty="0" err="1" smtClean="0">
                <a:latin typeface="Baskerville Old Face" pitchFamily="18" charset="0"/>
              </a:rPr>
              <a:t>morte</a:t>
            </a:r>
            <a:r>
              <a:rPr lang="en-US" dirty="0" smtClean="0">
                <a:latin typeface="Baskerville Old Face" pitchFamily="18" charset="0"/>
              </a:rPr>
              <a:t>, </a:t>
            </a:r>
            <a:r>
              <a:rPr lang="en-US" dirty="0" err="1" smtClean="0">
                <a:latin typeface="Baskerville Old Face" pitchFamily="18" charset="0"/>
              </a:rPr>
              <a:t>obscurantismo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religioso</a:t>
            </a:r>
            <a:r>
              <a:rPr lang="en-US" dirty="0" smtClean="0">
                <a:latin typeface="Baskerville Old Face" pitchFamily="18" charset="0"/>
              </a:rPr>
              <a:t> e </a:t>
            </a:r>
            <a:r>
              <a:rPr lang="en-US" dirty="0" err="1" smtClean="0">
                <a:latin typeface="Baskerville Old Face" pitchFamily="18" charset="0"/>
              </a:rPr>
              <a:t>escravidão</a:t>
            </a:r>
            <a:endParaRPr lang="en-US" dirty="0" smtClean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endParaRPr lang="en-US" dirty="0">
              <a:latin typeface="Baskerville Old Face" pitchFamily="18" charset="0"/>
            </a:endParaRPr>
          </a:p>
          <a:p>
            <a:pPr marL="742950" lvl="1" indent="-285750">
              <a:buFont typeface="Wingdings" pitchFamily="2" charset="2"/>
              <a:buChar char="q"/>
            </a:pPr>
            <a:r>
              <a:rPr lang="en-US" b="1" dirty="0" smtClean="0">
                <a:latin typeface="Baskerville Old Face" pitchFamily="18" charset="0"/>
              </a:rPr>
              <a:t>1843 –</a:t>
            </a:r>
            <a:r>
              <a:rPr lang="en-US" b="1" dirty="0" err="1" smtClean="0">
                <a:latin typeface="Baskerville Old Face" pitchFamily="18" charset="0"/>
              </a:rPr>
              <a:t>Projecto</a:t>
            </a:r>
            <a:r>
              <a:rPr lang="en-US" b="1" dirty="0" smtClean="0">
                <a:latin typeface="Baskerville Old Face" pitchFamily="18" charset="0"/>
              </a:rPr>
              <a:t> de </a:t>
            </a:r>
            <a:r>
              <a:rPr lang="en-US" b="1" dirty="0" err="1" smtClean="0">
                <a:latin typeface="Baskerville Old Face" pitchFamily="18" charset="0"/>
              </a:rPr>
              <a:t>União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Operária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dirty="0" smtClean="0">
                <a:latin typeface="Baskerville Old Face" pitchFamily="18" charset="0"/>
              </a:rPr>
              <a:t>(visa </a:t>
            </a:r>
            <a:r>
              <a:rPr lang="en-US" dirty="0" err="1" smtClean="0">
                <a:latin typeface="Baskerville Old Face" pitchFamily="18" charset="0"/>
              </a:rPr>
              <a:t>alargar</a:t>
            </a:r>
            <a:r>
              <a:rPr lang="en-US" dirty="0" smtClean="0">
                <a:latin typeface="Baskerville Old Face" pitchFamily="18" charset="0"/>
              </a:rPr>
              <a:t> a </a:t>
            </a:r>
            <a:r>
              <a:rPr lang="en-US" dirty="0" err="1" smtClean="0">
                <a:latin typeface="Baskerville Old Face" pitchFamily="18" charset="0"/>
              </a:rPr>
              <a:t>cooperação</a:t>
            </a:r>
            <a:r>
              <a:rPr lang="en-US" dirty="0" smtClean="0">
                <a:latin typeface="Baskerville Old Face" pitchFamily="18" charset="0"/>
              </a:rPr>
              <a:t> entre a </a:t>
            </a:r>
            <a:r>
              <a:rPr lang="en-US" dirty="0" err="1" smtClean="0">
                <a:latin typeface="Baskerville Old Face" pitchFamily="18" charset="0"/>
              </a:rPr>
              <a:t>oficina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profissional</a:t>
            </a:r>
            <a:r>
              <a:rPr lang="en-US" dirty="0" smtClean="0">
                <a:latin typeface="Baskerville Old Face" pitchFamily="18" charset="0"/>
              </a:rPr>
              <a:t> a </a:t>
            </a:r>
            <a:r>
              <a:rPr lang="en-US" dirty="0" err="1" smtClean="0">
                <a:latin typeface="Baskerville Old Face" pitchFamily="18" charset="0"/>
              </a:rPr>
              <a:t>toda</a:t>
            </a:r>
            <a:r>
              <a:rPr lang="en-US" dirty="0" smtClean="0">
                <a:latin typeface="Baskerville Old Face" pitchFamily="18" charset="0"/>
              </a:rPr>
              <a:t> a </a:t>
            </a:r>
            <a:r>
              <a:rPr lang="en-US" dirty="0" err="1" smtClean="0">
                <a:latin typeface="Baskerville Old Face" pitchFamily="18" charset="0"/>
              </a:rPr>
              <a:t>indústria</a:t>
            </a:r>
            <a:r>
              <a:rPr lang="en-US" dirty="0" smtClean="0">
                <a:latin typeface="Baskerville Old Face" pitchFamily="18" charset="0"/>
              </a:rPr>
              <a:t>)</a:t>
            </a:r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0612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500280"/>
            <a:ext cx="7556313" cy="562588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 </a:t>
            </a:r>
            <a:r>
              <a:rPr lang="pt-PT" sz="18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experiência de </a:t>
            </a:r>
            <a:r>
              <a:rPr lang="pt-PT" sz="1800" b="1" u="sng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Rochdale</a:t>
            </a:r>
            <a:endParaRPr lang="pt-PT" sz="1800" b="1" u="sng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endParaRPr lang="pt-PT" sz="1800" dirty="0">
              <a:latin typeface="Baskerville Old Face" pitchFamily="18" charset="0"/>
            </a:endParaRPr>
          </a:p>
          <a:p>
            <a:pPr lvl="3" algn="just">
              <a:buFont typeface="Wingdings" pitchFamily="2" charset="2"/>
              <a:buChar char="Ø"/>
            </a:pPr>
            <a:r>
              <a:rPr lang="pt-PT" sz="1800" dirty="0">
                <a:latin typeface="Baskerville Old Face" pitchFamily="18" charset="0"/>
              </a:rPr>
              <a:t>1844, </a:t>
            </a:r>
            <a:r>
              <a:rPr lang="pt-PT" sz="1800" dirty="0" smtClean="0">
                <a:latin typeface="Baskerville Old Face" pitchFamily="18" charset="0"/>
              </a:rPr>
              <a:t>Inglaterra (</a:t>
            </a:r>
            <a:r>
              <a:rPr lang="pt-PT" sz="1800" dirty="0" err="1" smtClean="0">
                <a:latin typeface="Baskerville Old Face" pitchFamily="18" charset="0"/>
              </a:rPr>
              <a:t>Toad</a:t>
            </a:r>
            <a:r>
              <a:rPr lang="pt-PT" sz="1800" dirty="0" smtClean="0">
                <a:latin typeface="Baskerville Old Face" pitchFamily="18" charset="0"/>
              </a:rPr>
              <a:t> </a:t>
            </a:r>
            <a:r>
              <a:rPr lang="pt-PT" sz="1800" dirty="0" err="1" smtClean="0">
                <a:latin typeface="Baskerville Old Face" pitchFamily="18" charset="0"/>
              </a:rPr>
              <a:t>Lane</a:t>
            </a:r>
            <a:r>
              <a:rPr lang="pt-PT" sz="1800" dirty="0" smtClean="0">
                <a:latin typeface="Baskerville Old Face" pitchFamily="18" charset="0"/>
              </a:rPr>
              <a:t>)</a:t>
            </a:r>
            <a:endParaRPr lang="pt-PT" sz="1800" dirty="0">
              <a:latin typeface="Baskerville Old Face" pitchFamily="18" charset="0"/>
            </a:endParaRPr>
          </a:p>
          <a:p>
            <a:pPr lvl="3" algn="just">
              <a:buFont typeface="Wingdings" pitchFamily="2" charset="2"/>
              <a:buChar char="Ø"/>
            </a:pPr>
            <a:r>
              <a:rPr lang="pt-PT" sz="1800" dirty="0">
                <a:latin typeface="Baskerville Old Face" pitchFamily="18" charset="0"/>
              </a:rPr>
              <a:t>Criação de uma cooperativa integrada por  28 operários, determinante dos princípios cooperativos</a:t>
            </a:r>
          </a:p>
          <a:p>
            <a:pPr lvl="3" algn="just">
              <a:buFont typeface="Wingdings" pitchFamily="2" charset="2"/>
              <a:buChar char="Ø"/>
            </a:pPr>
            <a:r>
              <a:rPr lang="pt-PT" sz="1800" dirty="0">
                <a:latin typeface="Baskerville Old Face" pitchFamily="18" charset="0"/>
              </a:rPr>
              <a:t>Influência dos teóricos socialistas</a:t>
            </a:r>
          </a:p>
          <a:p>
            <a:pPr lvl="3" algn="just">
              <a:buFont typeface="Wingdings" pitchFamily="2" charset="2"/>
              <a:buChar char="Ø"/>
            </a:pPr>
            <a:r>
              <a:rPr lang="pt-PT" sz="1800" dirty="0">
                <a:latin typeface="Baskerville Old Face" pitchFamily="18" charset="0"/>
              </a:rPr>
              <a:t>Primazia das cooperativas de consumo sobre as de </a:t>
            </a:r>
            <a:r>
              <a:rPr lang="pt-PT" sz="1800" dirty="0" smtClean="0">
                <a:latin typeface="Baskerville Old Face" pitchFamily="18" charset="0"/>
              </a:rPr>
              <a:t>produção</a:t>
            </a:r>
          </a:p>
          <a:p>
            <a:pPr lvl="3"/>
            <a:endParaRPr lang="pt-PT" sz="1800" dirty="0">
              <a:latin typeface="Baskerville Old Face" pitchFamily="18" charset="0"/>
            </a:endParaRPr>
          </a:p>
          <a:p>
            <a:pPr marL="365760" lvl="1" indent="0">
              <a:buFont typeface="Wingdings" pitchFamily="2" charset="2"/>
              <a:buChar char="q"/>
            </a:pPr>
            <a:r>
              <a:rPr lang="pt-PT" sz="1800" dirty="0" smtClean="0">
                <a:latin typeface="Baskerville Old Face" pitchFamily="18" charset="0"/>
                <a:cs typeface="Baskerville Old Face"/>
              </a:rPr>
              <a:t>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Baskerville Old Face"/>
              </a:rPr>
              <a:t>Os </a:t>
            </a:r>
            <a:r>
              <a:rPr lang="pt-PT" sz="18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Baskerville Old Face"/>
              </a:rPr>
              <a:t>objetivos imediatos 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Baskerville Old Face"/>
              </a:rPr>
              <a:t>para a fundação de </a:t>
            </a:r>
            <a:r>
              <a:rPr lang="pt-PT" sz="18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Baskerville Old Face"/>
              </a:rPr>
              <a:t>Rochdale</a:t>
            </a:r>
            <a:r>
              <a:rPr lang="pt-PT" sz="1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cs typeface="Baskerville Old Face"/>
              </a:rPr>
              <a:t> </a:t>
            </a:r>
            <a:endParaRPr lang="pt-PT" sz="1800" dirty="0" smtClean="0">
              <a:solidFill>
                <a:schemeClr val="accent1">
                  <a:lumMod val="75000"/>
                </a:schemeClr>
              </a:solidFill>
              <a:latin typeface="Baskerville Old Face" pitchFamily="18" charset="0"/>
              <a:cs typeface="Baskerville Old Face"/>
            </a:endParaRPr>
          </a:p>
          <a:p>
            <a:endParaRPr lang="pt-PT" sz="1800" dirty="0" smtClean="0">
              <a:latin typeface="Baskerville Old Face" pitchFamily="18" charset="0"/>
              <a:cs typeface="Baskerville Old Face"/>
            </a:endParaRPr>
          </a:p>
          <a:p>
            <a:pPr lvl="3">
              <a:buFont typeface="Wingdings" pitchFamily="2" charset="2"/>
              <a:buChar char="Ø"/>
            </a:pPr>
            <a:r>
              <a:rPr lang="pt-PT" sz="1800" dirty="0" smtClean="0">
                <a:latin typeface="Baskerville Old Face" pitchFamily="18" charset="0"/>
                <a:cs typeface="Baskerville Old Face"/>
              </a:rPr>
              <a:t>Compra e divisão coletiva de uma cesta de suprimentos (já praticada por outros movimentos);</a:t>
            </a:r>
          </a:p>
          <a:p>
            <a:pPr lvl="3">
              <a:buFont typeface="Wingdings" pitchFamily="2" charset="2"/>
              <a:buChar char="Ø"/>
            </a:pPr>
            <a:endParaRPr lang="pt-PT" sz="1800" dirty="0" smtClean="0">
              <a:latin typeface="Baskerville Old Face" pitchFamily="18" charset="0"/>
              <a:cs typeface="Baskerville Old Face"/>
            </a:endParaRPr>
          </a:p>
          <a:p>
            <a:pPr lvl="3">
              <a:buFont typeface="Wingdings" pitchFamily="2" charset="2"/>
              <a:buChar char="Ø"/>
            </a:pPr>
            <a:r>
              <a:rPr lang="pt-PT" sz="1800" dirty="0" smtClean="0">
                <a:latin typeface="Baskerville Old Face" pitchFamily="18" charset="0"/>
                <a:cs typeface="Baskerville Old Face"/>
              </a:rPr>
              <a:t>Criação de uma sociedade cooperativa (prática também já conhecida na época).</a:t>
            </a:r>
            <a:r>
              <a:rPr lang="pt-PT" sz="1800" dirty="0" smtClean="0">
                <a:latin typeface="Baskerville Old Face" pitchFamily="18" charset="0"/>
              </a:rPr>
              <a:t>	</a:t>
            </a:r>
          </a:p>
          <a:p>
            <a:pPr marL="685800" lvl="3" indent="0">
              <a:buNone/>
            </a:pPr>
            <a:endParaRPr lang="pt-PT" sz="1800" dirty="0" smtClean="0">
              <a:latin typeface="Baskerville Old Face" pitchFamily="18" charset="0"/>
            </a:endParaRPr>
          </a:p>
          <a:p>
            <a:pPr lvl="3"/>
            <a:endParaRPr lang="pt-PT" sz="1800" dirty="0" smtClean="0">
              <a:latin typeface="Baskerville Old Face" pitchFamily="18" charset="0"/>
            </a:endParaRPr>
          </a:p>
          <a:p>
            <a:pPr lvl="3"/>
            <a:endParaRPr lang="pt-PT" sz="1800" dirty="0">
              <a:latin typeface="Baskerville Old Face" pitchFamily="18" charset="0"/>
            </a:endParaRPr>
          </a:p>
          <a:p>
            <a:endParaRPr lang="pt-PT" sz="18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679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461639"/>
            <a:ext cx="7556313" cy="5523262"/>
          </a:xfrm>
        </p:spPr>
        <p:txBody>
          <a:bodyPr>
            <a:normAutofit lnSpcReduction="10000"/>
          </a:bodyPr>
          <a:lstStyle/>
          <a:p>
            <a:pPr lvl="3">
              <a:buFont typeface="Wingdings" pitchFamily="2" charset="2"/>
              <a:buChar char="q"/>
            </a:pPr>
            <a:r>
              <a:rPr lang="pt-PT" dirty="0">
                <a:latin typeface="Baskerville Old Face" panose="02020602080505020303" pitchFamily="18" charset="0"/>
              </a:rPr>
              <a:t>Novidade: </a:t>
            </a:r>
            <a:r>
              <a:rPr lang="pt-PT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 que fazer com a sobra</a:t>
            </a:r>
            <a:r>
              <a:rPr lang="pt-PT" u="sng" dirty="0">
                <a:latin typeface="Baskerville Old Face" panose="02020602080505020303" pitchFamily="18" charset="0"/>
              </a:rPr>
              <a:t>? </a:t>
            </a:r>
          </a:p>
          <a:p>
            <a:pPr marL="685800" lvl="3" indent="0">
              <a:buFont typeface="Wingdings" pitchFamily="2" charset="2"/>
              <a:buChar char="q"/>
            </a:pPr>
            <a:endParaRPr lang="pt-PT" dirty="0" smtClean="0">
              <a:latin typeface="Baskerville Old Face" panose="02020602080505020303" pitchFamily="18" charset="0"/>
            </a:endParaRPr>
          </a:p>
          <a:p>
            <a:pPr lvl="3">
              <a:buFont typeface="Wingdings" pitchFamily="2" charset="2"/>
              <a:buChar char="q"/>
            </a:pP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Os </a:t>
            </a:r>
            <a:r>
              <a:rPr lang="pt-PT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princípios </a:t>
            </a:r>
            <a:r>
              <a:rPr lang="pt-PT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cooperativos</a:t>
            </a:r>
          </a:p>
          <a:p>
            <a:pPr lvl="3"/>
            <a:endParaRPr lang="pt-PT" b="1" u="sng" dirty="0">
              <a:latin typeface="Baskerville Old Face" panose="02020602080505020303" pitchFamily="18" charset="0"/>
            </a:endParaRPr>
          </a:p>
          <a:p>
            <a:pPr lvl="6"/>
            <a:r>
              <a:rPr lang="pt-PT" dirty="0">
                <a:latin typeface="Baskerville Old Face" panose="02020602080505020303" pitchFamily="18" charset="0"/>
              </a:rPr>
              <a:t>Controle democrático: um sócio, um </a:t>
            </a:r>
            <a:r>
              <a:rPr lang="pt-PT" dirty="0" smtClean="0">
                <a:latin typeface="Baskerville Old Face" panose="02020602080505020303" pitchFamily="18" charset="0"/>
              </a:rPr>
              <a:t>voto</a:t>
            </a:r>
          </a:p>
          <a:p>
            <a:pPr lvl="6">
              <a:buNone/>
            </a:pPr>
            <a:endParaRPr lang="pt-PT" dirty="0">
              <a:latin typeface="Baskerville Old Face" panose="02020602080505020303" pitchFamily="18" charset="0"/>
            </a:endParaRPr>
          </a:p>
          <a:p>
            <a:pPr lvl="6"/>
            <a:r>
              <a:rPr lang="pt-PT" dirty="0">
                <a:latin typeface="Baskerville Old Face" panose="02020602080505020303" pitchFamily="18" charset="0"/>
              </a:rPr>
              <a:t>Adesão aberta a novos membros, em igualdade com os membros mais </a:t>
            </a:r>
            <a:r>
              <a:rPr lang="pt-PT" dirty="0" smtClean="0">
                <a:latin typeface="Baskerville Old Face" panose="02020602080505020303" pitchFamily="18" charset="0"/>
              </a:rPr>
              <a:t>antigos</a:t>
            </a:r>
          </a:p>
          <a:p>
            <a:pPr lvl="6"/>
            <a:endParaRPr lang="pt-PT" dirty="0">
              <a:latin typeface="Baskerville Old Face" panose="02020602080505020303" pitchFamily="18" charset="0"/>
            </a:endParaRPr>
          </a:p>
          <a:p>
            <a:pPr lvl="6"/>
            <a:r>
              <a:rPr lang="pt-PT" dirty="0">
                <a:latin typeface="Baskerville Old Face" panose="02020602080505020303" pitchFamily="18" charset="0"/>
              </a:rPr>
              <a:t>Distribuição de parte do excedente proporcional às </a:t>
            </a:r>
            <a:r>
              <a:rPr lang="pt-PT" dirty="0" smtClean="0">
                <a:latin typeface="Baskerville Old Face" panose="02020602080505020303" pitchFamily="18" charset="0"/>
              </a:rPr>
              <a:t>compras</a:t>
            </a:r>
          </a:p>
          <a:p>
            <a:pPr lvl="6"/>
            <a:endParaRPr lang="pt-PT" dirty="0">
              <a:latin typeface="Baskerville Old Face" panose="02020602080505020303" pitchFamily="18" charset="0"/>
            </a:endParaRPr>
          </a:p>
          <a:p>
            <a:pPr lvl="6"/>
            <a:r>
              <a:rPr lang="pt-PT" dirty="0">
                <a:latin typeface="Baskerville Old Face" panose="02020602080505020303" pitchFamily="18" charset="0"/>
              </a:rPr>
              <a:t>Remuneração limitada do capital </a:t>
            </a:r>
            <a:endParaRPr lang="pt-PT" dirty="0" smtClean="0">
              <a:latin typeface="Baskerville Old Face" panose="02020602080505020303" pitchFamily="18" charset="0"/>
            </a:endParaRPr>
          </a:p>
          <a:p>
            <a:pPr lvl="6"/>
            <a:endParaRPr lang="pt-PT" dirty="0">
              <a:latin typeface="Baskerville Old Face" panose="02020602080505020303" pitchFamily="18" charset="0"/>
            </a:endParaRPr>
          </a:p>
          <a:p>
            <a:pPr lvl="6"/>
            <a:r>
              <a:rPr lang="pt-PT" dirty="0">
                <a:latin typeface="Baskerville Old Face" panose="02020602080505020303" pitchFamily="18" charset="0"/>
              </a:rPr>
              <a:t>Financiamento perla empresa cooperativa das </a:t>
            </a:r>
            <a:r>
              <a:rPr lang="pt-PT" dirty="0" err="1">
                <a:latin typeface="Baskerville Old Face" panose="02020602080505020303" pitchFamily="18" charset="0"/>
              </a:rPr>
              <a:t>acções</a:t>
            </a:r>
            <a:r>
              <a:rPr lang="pt-PT" dirty="0">
                <a:latin typeface="Baskerville Old Face" panose="02020602080505020303" pitchFamily="18" charset="0"/>
              </a:rPr>
              <a:t> de formação profissional ou geral, pelos seus </a:t>
            </a:r>
            <a:r>
              <a:rPr lang="pt-PT" dirty="0" smtClean="0">
                <a:latin typeface="Baskerville Old Face" panose="02020602080505020303" pitchFamily="18" charset="0"/>
              </a:rPr>
              <a:t>membros</a:t>
            </a:r>
          </a:p>
          <a:p>
            <a:pPr lvl="6"/>
            <a:endParaRPr lang="pt-PT" dirty="0" smtClean="0">
              <a:latin typeface="Baskerville Old Face" panose="02020602080505020303" pitchFamily="18" charset="0"/>
            </a:endParaRPr>
          </a:p>
          <a:p>
            <a:pPr lvl="6"/>
            <a:r>
              <a:rPr lang="pt-PT" dirty="0" smtClean="0">
                <a:latin typeface="Baskerville Old Face" panose="02020602080505020303" pitchFamily="18" charset="0"/>
              </a:rPr>
              <a:t>Neutralidade </a:t>
            </a:r>
            <a:r>
              <a:rPr lang="pt-PT" dirty="0" smtClean="0">
                <a:latin typeface="Baskerville Old Face" panose="02020602080505020303" pitchFamily="18" charset="0"/>
              </a:rPr>
              <a:t>religiosa</a:t>
            </a:r>
          </a:p>
          <a:p>
            <a:pPr lvl="6">
              <a:buNone/>
            </a:pPr>
            <a:endParaRPr lang="pt-PT" dirty="0" smtClean="0">
              <a:latin typeface="Baskerville Old Face" panose="02020602080505020303" pitchFamily="18" charset="0"/>
            </a:endParaRPr>
          </a:p>
          <a:p>
            <a:pPr lvl="6"/>
            <a:r>
              <a:rPr lang="pt-PT" dirty="0" smtClean="0">
                <a:latin typeface="Baskerville Old Face" panose="02020602080505020303" pitchFamily="18" charset="0"/>
              </a:rPr>
              <a:t>Venda de produtos não adulterados</a:t>
            </a:r>
          </a:p>
          <a:p>
            <a:pPr lvl="6"/>
            <a:endParaRPr lang="pt-PT" dirty="0">
              <a:latin typeface="Baskerville Old Face" panose="02020602080505020303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urved Left Arrow 3"/>
          <p:cNvSpPr/>
          <p:nvPr/>
        </p:nvSpPr>
        <p:spPr>
          <a:xfrm>
            <a:off x="5811312" y="461639"/>
            <a:ext cx="821068" cy="1154491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7452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577246"/>
            <a:ext cx="7819903" cy="5548917"/>
          </a:xfrm>
        </p:spPr>
        <p:txBody>
          <a:bodyPr>
            <a:normAutofit/>
          </a:bodyPr>
          <a:lstStyle/>
          <a:p>
            <a:pPr marL="1374775" lvl="6" indent="0" algn="just">
              <a:buNone/>
            </a:pPr>
            <a:r>
              <a:rPr lang="en-US" dirty="0"/>
              <a:t>“</a:t>
            </a:r>
            <a:r>
              <a:rPr lang="en-US" sz="1800" i="1" dirty="0" err="1">
                <a:latin typeface="Baskerville Old Face" pitchFamily="18" charset="0"/>
              </a:rPr>
              <a:t>Nas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grandes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cidades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inglesas</a:t>
            </a:r>
            <a:r>
              <a:rPr lang="en-US" sz="1800" i="1" dirty="0">
                <a:latin typeface="Baskerville Old Face" pitchFamily="18" charset="0"/>
              </a:rPr>
              <a:t>, </a:t>
            </a:r>
            <a:r>
              <a:rPr lang="en-US" sz="1800" i="1" dirty="0" err="1">
                <a:latin typeface="Baskerville Old Face" pitchFamily="18" charset="0"/>
              </a:rPr>
              <a:t>pode</a:t>
            </a:r>
            <a:r>
              <a:rPr lang="en-US" sz="1800" i="1" dirty="0">
                <a:latin typeface="Baskerville Old Face" pitchFamily="18" charset="0"/>
              </a:rPr>
              <a:t>-se </a:t>
            </a:r>
            <a:r>
              <a:rPr lang="en-US" sz="1800" i="1" dirty="0" err="1">
                <a:latin typeface="Baskerville Old Face" pitchFamily="18" charset="0"/>
              </a:rPr>
              <a:t>ter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tudo</a:t>
            </a:r>
            <a:r>
              <a:rPr lang="en-US" sz="1800" i="1" dirty="0">
                <a:latin typeface="Baskerville Old Face" pitchFamily="18" charset="0"/>
              </a:rPr>
              <a:t> e da </a:t>
            </a:r>
            <a:r>
              <a:rPr lang="en-US" sz="1800" i="1" dirty="0" err="1">
                <a:latin typeface="Baskerville Old Face" pitchFamily="18" charset="0"/>
              </a:rPr>
              <a:t>melhor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qualidade</a:t>
            </a:r>
            <a:r>
              <a:rPr lang="en-US" sz="1800" i="1" dirty="0">
                <a:latin typeface="Baskerville Old Face" pitchFamily="18" charset="0"/>
              </a:rPr>
              <a:t>, mas </a:t>
            </a:r>
            <a:r>
              <a:rPr lang="en-US" sz="1800" i="1" dirty="0" err="1">
                <a:latin typeface="Baskerville Old Face" pitchFamily="18" charset="0"/>
              </a:rPr>
              <a:t>isto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custa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muito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caro</a:t>
            </a:r>
            <a:r>
              <a:rPr lang="en-US" sz="1800" i="1" dirty="0">
                <a:latin typeface="Baskerville Old Face" pitchFamily="18" charset="0"/>
              </a:rPr>
              <a:t>... Na </a:t>
            </a:r>
            <a:r>
              <a:rPr lang="en-US" sz="1800" i="1" dirty="0" err="1">
                <a:latin typeface="Baskerville Old Face" pitchFamily="18" charset="0"/>
              </a:rPr>
              <a:t>maior</a:t>
            </a:r>
            <a:r>
              <a:rPr lang="en-US" sz="1800" i="1" dirty="0">
                <a:latin typeface="Baskerville Old Face" pitchFamily="18" charset="0"/>
              </a:rPr>
              <a:t> parte dos </a:t>
            </a:r>
            <a:r>
              <a:rPr lang="en-US" sz="1800" i="1" dirty="0" err="1">
                <a:latin typeface="Baskerville Old Face" pitchFamily="18" charset="0"/>
              </a:rPr>
              <a:t>casos</a:t>
            </a:r>
            <a:r>
              <a:rPr lang="en-US" sz="1800" i="1" dirty="0">
                <a:latin typeface="Baskerville Old Face" pitchFamily="18" charset="0"/>
              </a:rPr>
              <a:t>, </a:t>
            </a:r>
            <a:r>
              <a:rPr lang="en-US" sz="1800" i="1" dirty="0" err="1">
                <a:latin typeface="Baskerville Old Face" pitchFamily="18" charset="0"/>
              </a:rPr>
              <a:t>os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trabalhadores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só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recebem</a:t>
            </a:r>
            <a:r>
              <a:rPr lang="en-US" sz="1800" i="1" dirty="0">
                <a:latin typeface="Baskerville Old Face" pitchFamily="18" charset="0"/>
              </a:rPr>
              <a:t> o </a:t>
            </a:r>
            <a:r>
              <a:rPr lang="en-US" sz="1800" i="1" dirty="0" err="1">
                <a:latin typeface="Baskerville Old Face" pitchFamily="18" charset="0"/>
              </a:rPr>
              <a:t>pagamento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nos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sábados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à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noite</a:t>
            </a:r>
            <a:r>
              <a:rPr lang="en-US" sz="1800" i="1" dirty="0">
                <a:latin typeface="Baskerville Old Face" pitchFamily="18" charset="0"/>
              </a:rPr>
              <a:t> e </a:t>
            </a:r>
            <a:r>
              <a:rPr lang="en-US" sz="1800" i="1" dirty="0" err="1">
                <a:latin typeface="Baskerville Old Face" pitchFamily="18" charset="0"/>
              </a:rPr>
              <a:t>por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isso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só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chegam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ao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mercado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quando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os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ricos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já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escolheram</a:t>
            </a:r>
            <a:r>
              <a:rPr lang="en-US" sz="1800" i="1" dirty="0">
                <a:latin typeface="Baskerville Old Face" pitchFamily="18" charset="0"/>
              </a:rPr>
              <a:t> o </a:t>
            </a:r>
            <a:r>
              <a:rPr lang="en-US" sz="1800" i="1" dirty="0" err="1">
                <a:latin typeface="Baskerville Old Face" pitchFamily="18" charset="0"/>
              </a:rPr>
              <a:t>que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havia</a:t>
            </a:r>
            <a:r>
              <a:rPr lang="en-US" sz="1800" i="1" dirty="0">
                <a:latin typeface="Baskerville Old Face" pitchFamily="18" charset="0"/>
              </a:rPr>
              <a:t> de </a:t>
            </a:r>
            <a:r>
              <a:rPr lang="en-US" sz="1800" i="1" dirty="0" err="1">
                <a:latin typeface="Baskerville Old Face" pitchFamily="18" charset="0"/>
              </a:rPr>
              <a:t>melhor</a:t>
            </a:r>
            <a:r>
              <a:rPr lang="en-US" sz="1800" i="1" dirty="0">
                <a:latin typeface="Baskerville Old Face" pitchFamily="18" charset="0"/>
              </a:rPr>
              <a:t>... As </a:t>
            </a:r>
            <a:r>
              <a:rPr lang="en-US" sz="1800" i="1" dirty="0" err="1">
                <a:latin typeface="Baskerville Old Face" pitchFamily="18" charset="0"/>
              </a:rPr>
              <a:t>batatas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compradas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estão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murchas</a:t>
            </a:r>
            <a:r>
              <a:rPr lang="en-US" sz="1800" i="1" dirty="0">
                <a:latin typeface="Baskerville Old Face" pitchFamily="18" charset="0"/>
              </a:rPr>
              <a:t> e o </a:t>
            </a:r>
            <a:r>
              <a:rPr lang="en-US" sz="1800" i="1" dirty="0" err="1">
                <a:latin typeface="Baskerville Old Face" pitchFamily="18" charset="0"/>
              </a:rPr>
              <a:t>queijo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é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velho</a:t>
            </a:r>
            <a:r>
              <a:rPr lang="en-US" sz="1800" i="1" dirty="0">
                <a:latin typeface="Baskerville Old Face" pitchFamily="18" charset="0"/>
              </a:rPr>
              <a:t>, o </a:t>
            </a:r>
            <a:r>
              <a:rPr lang="en-US" sz="1800" i="1" dirty="0" err="1">
                <a:latin typeface="Baskerville Old Face" pitchFamily="18" charset="0"/>
              </a:rPr>
              <a:t>toucinho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rançoso</a:t>
            </a:r>
            <a:r>
              <a:rPr lang="en-US" sz="1800" i="1" dirty="0">
                <a:latin typeface="Baskerville Old Face" pitchFamily="18" charset="0"/>
              </a:rPr>
              <a:t>, a carne </a:t>
            </a:r>
            <a:r>
              <a:rPr lang="en-US" sz="1800" i="1" dirty="0" err="1">
                <a:latin typeface="Baskerville Old Face" pitchFamily="18" charset="0"/>
              </a:rPr>
              <a:t>magra</a:t>
            </a:r>
            <a:r>
              <a:rPr lang="en-US" sz="1800" i="1" dirty="0">
                <a:latin typeface="Baskerville Old Face" pitchFamily="18" charset="0"/>
              </a:rPr>
              <a:t>, </a:t>
            </a:r>
            <a:r>
              <a:rPr lang="en-US" sz="1800" i="1" dirty="0" err="1">
                <a:latin typeface="Baskerville Old Face" pitchFamily="18" charset="0"/>
              </a:rPr>
              <a:t>velha</a:t>
            </a:r>
            <a:r>
              <a:rPr lang="en-US" sz="1800" i="1" dirty="0">
                <a:latin typeface="Baskerville Old Face" pitchFamily="18" charset="0"/>
              </a:rPr>
              <a:t> e </a:t>
            </a:r>
            <a:r>
              <a:rPr lang="en-US" sz="1800" i="1" dirty="0" err="1">
                <a:latin typeface="Baskerville Old Face" pitchFamily="18" charset="0"/>
              </a:rPr>
              <a:t>dura</a:t>
            </a:r>
            <a:r>
              <a:rPr lang="en-US" sz="1800" i="1" dirty="0">
                <a:latin typeface="Baskerville Old Face" pitchFamily="18" charset="0"/>
              </a:rPr>
              <a:t>, </a:t>
            </a:r>
            <a:r>
              <a:rPr lang="en-US" sz="1800" i="1" dirty="0" err="1">
                <a:latin typeface="Baskerville Old Face" pitchFamily="18" charset="0"/>
              </a:rPr>
              <a:t>às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vezes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proveniente</a:t>
            </a:r>
            <a:r>
              <a:rPr lang="en-US" sz="1800" i="1" dirty="0">
                <a:latin typeface="Baskerville Old Face" pitchFamily="18" charset="0"/>
              </a:rPr>
              <a:t> de </a:t>
            </a:r>
            <a:r>
              <a:rPr lang="en-US" sz="1800" i="1" dirty="0" err="1">
                <a:latin typeface="Baskerville Old Face" pitchFamily="18" charset="0"/>
              </a:rPr>
              <a:t>animais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mortos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ou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doentes</a:t>
            </a:r>
            <a:r>
              <a:rPr lang="en-US" sz="1800" i="1" dirty="0">
                <a:latin typeface="Baskerville Old Face" pitchFamily="18" charset="0"/>
              </a:rPr>
              <a:t>...</a:t>
            </a:r>
            <a:r>
              <a:rPr lang="en-US" dirty="0"/>
              <a:t>”</a:t>
            </a:r>
          </a:p>
          <a:p>
            <a:pPr marL="1374775" lvl="6" indent="0" algn="r">
              <a:buNone/>
            </a:pPr>
            <a:r>
              <a:rPr lang="en-US" dirty="0" smtClean="0">
                <a:latin typeface="Baskerville Old Face" panose="02020602080505020303" pitchFamily="18" charset="0"/>
              </a:rPr>
              <a:t>Engels</a:t>
            </a:r>
          </a:p>
          <a:p>
            <a:pPr marL="1374775" lvl="6" indent="0">
              <a:buNone/>
            </a:pPr>
            <a:endParaRPr lang="en-US" dirty="0">
              <a:latin typeface="Baskerville Old Face" panose="02020602080505020303" pitchFamily="18" charset="0"/>
            </a:endParaRPr>
          </a:p>
          <a:p>
            <a:pPr marL="1374775" lvl="6" indent="0">
              <a:buNone/>
            </a:pPr>
            <a:endParaRPr lang="en-US" dirty="0" smtClean="0"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r>
              <a:rPr lang="en-US" dirty="0" smtClean="0"/>
              <a:t>“</a:t>
            </a:r>
            <a:r>
              <a:rPr lang="en-US" sz="1800" i="1" dirty="0" smtClean="0">
                <a:latin typeface="Baskerville Old Face" pitchFamily="18" charset="0"/>
              </a:rPr>
              <a:t>A </a:t>
            </a:r>
            <a:r>
              <a:rPr lang="en-US" sz="1800" i="1" dirty="0">
                <a:latin typeface="Baskerville Old Face" pitchFamily="18" charset="0"/>
              </a:rPr>
              <a:t>comida </a:t>
            </a:r>
            <a:r>
              <a:rPr lang="en-US" sz="1800" i="1" dirty="0" err="1">
                <a:latin typeface="Baskerville Old Face" pitchFamily="18" charset="0"/>
              </a:rPr>
              <a:t>pode</a:t>
            </a:r>
            <a:r>
              <a:rPr lang="en-US" sz="1800" i="1" dirty="0">
                <a:latin typeface="Baskerville Old Face" pitchFamily="18" charset="0"/>
              </a:rPr>
              <a:t> ser </a:t>
            </a:r>
            <a:r>
              <a:rPr lang="en-US" sz="1800" i="1" dirty="0" err="1">
                <a:latin typeface="Baskerville Old Face" pitchFamily="18" charset="0"/>
              </a:rPr>
              <a:t>adulterada</a:t>
            </a:r>
            <a:r>
              <a:rPr lang="en-US" sz="1800" i="1" dirty="0">
                <a:latin typeface="Baskerville Old Face" pitchFamily="18" charset="0"/>
              </a:rPr>
              <a:t> à </a:t>
            </a:r>
            <a:r>
              <a:rPr lang="en-US" sz="1800" i="1" dirty="0" err="1">
                <a:latin typeface="Baskerville Old Face" pitchFamily="18" charset="0"/>
              </a:rPr>
              <a:t>vontade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pelos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produtores</a:t>
            </a:r>
            <a:r>
              <a:rPr lang="en-US" sz="1800" i="1" dirty="0">
                <a:latin typeface="Baskerville Old Face" pitchFamily="18" charset="0"/>
              </a:rPr>
              <a:t>, </a:t>
            </a:r>
            <a:r>
              <a:rPr lang="en-US" sz="1800" i="1" dirty="0" err="1">
                <a:latin typeface="Baskerville Old Face" pitchFamily="18" charset="0"/>
              </a:rPr>
              <a:t>usava</a:t>
            </a:r>
            <a:r>
              <a:rPr lang="en-US" sz="1800" i="1" dirty="0">
                <a:latin typeface="Baskerville Old Face" pitchFamily="18" charset="0"/>
              </a:rPr>
              <a:t>-se cal </a:t>
            </a:r>
            <a:r>
              <a:rPr lang="en-US" sz="1800" i="1" dirty="0" err="1">
                <a:latin typeface="Baskerville Old Face" pitchFamily="18" charset="0"/>
              </a:rPr>
              <a:t>para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branquear</a:t>
            </a:r>
            <a:r>
              <a:rPr lang="en-US" sz="1800" i="1" dirty="0">
                <a:latin typeface="Baskerville Old Face" pitchFamily="18" charset="0"/>
              </a:rPr>
              <a:t> o </a:t>
            </a:r>
            <a:r>
              <a:rPr lang="en-US" sz="1800" i="1" dirty="0" err="1" smtClean="0">
                <a:latin typeface="Baskerville Old Face" pitchFamily="18" charset="0"/>
              </a:rPr>
              <a:t>trigo</a:t>
            </a:r>
            <a:r>
              <a:rPr lang="en-US" sz="1800" i="1" dirty="0" smtClean="0">
                <a:latin typeface="Baskerville Old Face" pitchFamily="18" charset="0"/>
              </a:rPr>
              <a:t> (...) </a:t>
            </a:r>
            <a:r>
              <a:rPr lang="en-US" sz="1800" i="1" dirty="0" err="1" smtClean="0">
                <a:latin typeface="Baskerville Old Face" pitchFamily="18" charset="0"/>
              </a:rPr>
              <a:t>colocava</a:t>
            </a:r>
            <a:r>
              <a:rPr lang="en-US" sz="1800" i="1" dirty="0" smtClean="0">
                <a:latin typeface="Baskerville Old Face" pitchFamily="18" charset="0"/>
              </a:rPr>
              <a:t>-se </a:t>
            </a:r>
            <a:r>
              <a:rPr lang="en-US" sz="1800" i="1" dirty="0" err="1">
                <a:latin typeface="Baskerville Old Face" pitchFamily="18" charset="0"/>
              </a:rPr>
              <a:t>água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na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cerveja</a:t>
            </a:r>
            <a:r>
              <a:rPr lang="en-US" sz="1800" i="1" dirty="0">
                <a:latin typeface="Baskerville Old Face" pitchFamily="18" charset="0"/>
              </a:rPr>
              <a:t> e </a:t>
            </a:r>
            <a:r>
              <a:rPr lang="en-US" sz="1800" i="1" dirty="0" err="1">
                <a:latin typeface="Baskerville Old Face" pitchFamily="18" charset="0"/>
              </a:rPr>
              <a:t>para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lhe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dar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>
                <a:latin typeface="Baskerville Old Face" pitchFamily="18" charset="0"/>
              </a:rPr>
              <a:t>sabor</a:t>
            </a:r>
            <a:r>
              <a:rPr lang="en-US" sz="1800" i="1" dirty="0">
                <a:latin typeface="Baskerville Old Face" pitchFamily="18" charset="0"/>
              </a:rPr>
              <a:t>, </a:t>
            </a:r>
            <a:r>
              <a:rPr lang="en-US" sz="1800" i="1" dirty="0" err="1">
                <a:latin typeface="Baskerville Old Face" pitchFamily="18" charset="0"/>
              </a:rPr>
              <a:t>usavam</a:t>
            </a:r>
            <a:r>
              <a:rPr lang="en-US" sz="1800" i="1" dirty="0">
                <a:latin typeface="Baskerville Old Face" pitchFamily="18" charset="0"/>
              </a:rPr>
              <a:t> </a:t>
            </a:r>
            <a:r>
              <a:rPr lang="en-US" sz="1800" i="1" dirty="0" err="1" smtClean="0">
                <a:latin typeface="Baskerville Old Face" pitchFamily="18" charset="0"/>
              </a:rPr>
              <a:t>ópio</a:t>
            </a:r>
            <a:r>
              <a:rPr lang="en-US" sz="1800" i="1" dirty="0" smtClean="0">
                <a:latin typeface="Baskerville Old Face" pitchFamily="18" charset="0"/>
              </a:rPr>
              <a:t>.</a:t>
            </a:r>
            <a:r>
              <a:rPr lang="en-US" dirty="0" smtClean="0"/>
              <a:t>”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 </a:t>
            </a:r>
            <a:r>
              <a:rPr lang="en-US" sz="1600" dirty="0" err="1" smtClean="0"/>
              <a:t>Birchall</a:t>
            </a:r>
            <a:r>
              <a:rPr lang="en-US" dirty="0"/>
              <a:t>	</a:t>
            </a:r>
          </a:p>
          <a:p>
            <a:pPr marL="1374775" lvl="6" indent="0">
              <a:buNone/>
            </a:pPr>
            <a:endParaRPr lang="en-US" dirty="0" smtClean="0">
              <a:latin typeface="Baskerville Old Face" panose="02020602080505020303" pitchFamily="18" charset="0"/>
            </a:endParaRPr>
          </a:p>
          <a:p>
            <a:pPr marL="1374775" lvl="6" indent="0">
              <a:buNone/>
            </a:pPr>
            <a:endParaRPr lang="en-US" dirty="0">
              <a:latin typeface="Baskerville Old Face" panose="02020602080505020303" pitchFamily="18" charset="0"/>
            </a:endParaRPr>
          </a:p>
          <a:p>
            <a:pPr marL="1374775" lvl="6" indent="0">
              <a:buNone/>
            </a:pPr>
            <a:endParaRPr lang="pt-PT" dirty="0">
              <a:latin typeface="Baskerville Old Face" panose="020206020805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9052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710214"/>
            <a:ext cx="8229600" cy="4678363"/>
          </a:xfrm>
        </p:spPr>
        <p:txBody>
          <a:bodyPr/>
          <a:lstStyle/>
          <a:p>
            <a:r>
              <a:rPr lang="pt-PT" dirty="0" smtClean="0"/>
              <a:t>Influência de </a:t>
            </a:r>
            <a:r>
              <a:rPr lang="pt-PT" dirty="0" err="1" smtClean="0"/>
              <a:t>Rochdale</a:t>
            </a:r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pPr>
              <a:buNone/>
            </a:pPr>
            <a:r>
              <a:rPr lang="pt-PT" dirty="0" smtClean="0"/>
              <a:t>“</a:t>
            </a:r>
            <a:r>
              <a:rPr lang="pt-PT" sz="1600" dirty="0" smtClean="0">
                <a:latin typeface="Baskerville Old Face" pitchFamily="18" charset="0"/>
              </a:rPr>
              <a:t>Interesse mútuo” da classe operária		“Interesse geral” ou ajuda ao outro</a:t>
            </a:r>
          </a:p>
          <a:p>
            <a:pPr>
              <a:buNone/>
            </a:pPr>
            <a:r>
              <a:rPr lang="pt-PT" sz="1600" dirty="0" smtClean="0">
                <a:latin typeface="Baskerville Old Face" pitchFamily="18" charset="0"/>
              </a:rPr>
              <a:t>		-</a:t>
            </a:r>
            <a:r>
              <a:rPr lang="pt-PT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Francófono-</a:t>
            </a:r>
            <a:r>
              <a:rPr lang="pt-PT" sz="1600" dirty="0" smtClean="0">
                <a:latin typeface="Baskerville Old Face" pitchFamily="18" charset="0"/>
              </a:rPr>
              <a:t>				- </a:t>
            </a:r>
            <a:r>
              <a:rPr lang="pt-PT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Anglófono- </a:t>
            </a:r>
          </a:p>
          <a:p>
            <a:pPr>
              <a:buNone/>
            </a:pPr>
            <a:endParaRPr lang="pt-PT" sz="1600" dirty="0">
              <a:latin typeface="Baskerville Old Face" pitchFamily="18" charset="0"/>
            </a:endParaRPr>
          </a:p>
        </p:txBody>
      </p:sp>
      <p:cxnSp>
        <p:nvCxnSpPr>
          <p:cNvPr id="5" name="Conexão recta unidireccional 4"/>
          <p:cNvCxnSpPr/>
          <p:nvPr/>
        </p:nvCxnSpPr>
        <p:spPr>
          <a:xfrm flipH="1">
            <a:off x="1447060" y="1278384"/>
            <a:ext cx="798990" cy="8877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/>
          <p:nvPr/>
        </p:nvCxnSpPr>
        <p:spPr>
          <a:xfrm>
            <a:off x="2476870" y="1278384"/>
            <a:ext cx="3036163" cy="745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8042" y="813378"/>
            <a:ext cx="1676767" cy="18756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91775" y="813378"/>
            <a:ext cx="527333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Jean Sismondi </a:t>
            </a:r>
            <a:r>
              <a:rPr lang="en-US" dirty="0" smtClean="0">
                <a:latin typeface="Baskerville Old Face" pitchFamily="18" charset="0"/>
              </a:rPr>
              <a:t>(1773-1842)</a:t>
            </a:r>
          </a:p>
          <a:p>
            <a:pPr algn="just"/>
            <a:endParaRPr lang="en-US" dirty="0">
              <a:latin typeface="Baskerville Old Face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Denuncía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os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perigos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inerentes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aos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processos</a:t>
            </a:r>
            <a:r>
              <a:rPr lang="en-US" dirty="0" smtClean="0">
                <a:latin typeface="Baskerville Old Face" pitchFamily="18" charset="0"/>
              </a:rPr>
              <a:t> de </a:t>
            </a:r>
            <a:r>
              <a:rPr lang="en-US" dirty="0" err="1" smtClean="0">
                <a:latin typeface="Baskerville Old Face" pitchFamily="18" charset="0"/>
              </a:rPr>
              <a:t>industrialização</a:t>
            </a:r>
            <a:endParaRPr lang="en-US" dirty="0" smtClean="0">
              <a:latin typeface="Baskerville Old Face" pitchFamily="18" charset="0"/>
            </a:endParaRPr>
          </a:p>
          <a:p>
            <a:pPr algn="just"/>
            <a:endParaRPr lang="en-US" dirty="0">
              <a:latin typeface="Baskerville Old Face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Defendeu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marL="742950" lvl="1" indent="-285750" algn="just">
              <a:buFont typeface="Wingdings" pitchFamily="2" charset="2"/>
              <a:buChar char="§"/>
            </a:pPr>
            <a:r>
              <a:rPr lang="en-US" dirty="0" smtClean="0">
                <a:latin typeface="Baskerville Old Face" pitchFamily="18" charset="0"/>
              </a:rPr>
              <a:t>o </a:t>
            </a:r>
            <a:r>
              <a:rPr lang="en-US" dirty="0" err="1" smtClean="0">
                <a:latin typeface="Baskerville Old Face" pitchFamily="18" charset="0"/>
              </a:rPr>
              <a:t>combate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às</a:t>
            </a:r>
            <a:r>
              <a:rPr lang="en-US" dirty="0" smtClean="0">
                <a:latin typeface="Baskerville Old Face" pitchFamily="18" charset="0"/>
              </a:rPr>
              <a:t> crises </a:t>
            </a:r>
            <a:r>
              <a:rPr lang="en-US" dirty="0" err="1" smtClean="0">
                <a:latin typeface="Baskerville Old Face" pitchFamily="18" charset="0"/>
              </a:rPr>
              <a:t>económicas</a:t>
            </a:r>
            <a:r>
              <a:rPr lang="en-US" dirty="0" smtClean="0">
                <a:latin typeface="Baskerville Old Face" pitchFamily="18" charset="0"/>
              </a:rPr>
              <a:t> com </a:t>
            </a:r>
            <a:r>
              <a:rPr lang="en-US" dirty="0" err="1" smtClean="0">
                <a:latin typeface="Baskerville Old Face" pitchFamily="18" charset="0"/>
              </a:rPr>
              <a:t>maior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participação</a:t>
            </a:r>
            <a:r>
              <a:rPr lang="en-US" dirty="0" smtClean="0">
                <a:latin typeface="Baskerville Old Face" pitchFamily="18" charset="0"/>
              </a:rPr>
              <a:t> dos </a:t>
            </a:r>
            <a:r>
              <a:rPr lang="en-US" dirty="0" err="1" smtClean="0">
                <a:latin typeface="Baskerville Old Face" pitchFamily="18" charset="0"/>
              </a:rPr>
              <a:t>trabalhadores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nos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benefícios</a:t>
            </a:r>
            <a:r>
              <a:rPr lang="en-US" dirty="0" smtClean="0">
                <a:latin typeface="Baskerville Old Face" pitchFamily="18" charset="0"/>
              </a:rPr>
              <a:t> do </a:t>
            </a:r>
            <a:r>
              <a:rPr lang="en-US" dirty="0" err="1" smtClean="0">
                <a:latin typeface="Baskerville Old Face" pitchFamily="18" charset="0"/>
              </a:rPr>
              <a:t>crescimento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económico</a:t>
            </a:r>
            <a:endParaRPr lang="en-US" dirty="0" smtClean="0">
              <a:latin typeface="Baskerville Old Face" pitchFamily="18" charset="0"/>
            </a:endParaRPr>
          </a:p>
          <a:p>
            <a:pPr marL="742950" lvl="1" indent="-285750" algn="just">
              <a:buFont typeface="Wingdings" pitchFamily="2" charset="2"/>
              <a:buChar char="§"/>
            </a:pPr>
            <a:r>
              <a:rPr lang="en-US" dirty="0" smtClean="0">
                <a:latin typeface="Baskerville Old Face" pitchFamily="18" charset="0"/>
              </a:rPr>
              <a:t>a </a:t>
            </a:r>
            <a:r>
              <a:rPr lang="en-US" dirty="0" err="1">
                <a:latin typeface="Baskerville Old Face" pitchFamily="18" charset="0"/>
              </a:rPr>
              <a:t>regulação</a:t>
            </a:r>
            <a:r>
              <a:rPr lang="en-US" dirty="0">
                <a:latin typeface="Baskerville Old Face" pitchFamily="18" charset="0"/>
              </a:rPr>
              <a:t> da </a:t>
            </a:r>
            <a:r>
              <a:rPr lang="en-US" dirty="0" err="1">
                <a:latin typeface="Baskerville Old Face" pitchFamily="18" charset="0"/>
              </a:rPr>
              <a:t>concorrência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económica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pelo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governo</a:t>
            </a:r>
            <a:endParaRPr lang="en-US" dirty="0">
              <a:latin typeface="Baskerville Old Face" pitchFamily="18" charset="0"/>
            </a:endParaRPr>
          </a:p>
          <a:p>
            <a:pPr marL="742950" lvl="1" indent="-285750" algn="just">
              <a:buFont typeface="Wingdings" pitchFamily="2" charset="2"/>
              <a:buChar char="§"/>
            </a:pPr>
            <a:r>
              <a:rPr lang="en-US" dirty="0" err="1" smtClean="0">
                <a:latin typeface="Baskerville Old Face" pitchFamily="18" charset="0"/>
              </a:rPr>
              <a:t>Reformas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sociais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para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melhorar</a:t>
            </a:r>
            <a:r>
              <a:rPr lang="en-US" dirty="0" smtClean="0">
                <a:latin typeface="Baskerville Old Face" pitchFamily="18" charset="0"/>
              </a:rPr>
              <a:t> a </a:t>
            </a:r>
            <a:r>
              <a:rPr lang="en-US" dirty="0" err="1" smtClean="0">
                <a:latin typeface="Baskerville Old Face" pitchFamily="18" charset="0"/>
              </a:rPr>
              <a:t>vida</a:t>
            </a:r>
            <a:r>
              <a:rPr lang="en-US" dirty="0" smtClean="0">
                <a:latin typeface="Baskerville Old Face" pitchFamily="18" charset="0"/>
              </a:rPr>
              <a:t> dos </a:t>
            </a:r>
            <a:r>
              <a:rPr lang="en-US" dirty="0" err="1" smtClean="0">
                <a:latin typeface="Baskerville Old Face" pitchFamily="18" charset="0"/>
              </a:rPr>
              <a:t>trabalhadores</a:t>
            </a:r>
            <a:endParaRPr lang="en-US" dirty="0" smtClean="0">
              <a:latin typeface="Baskerville Old Face" pitchFamily="18" charset="0"/>
            </a:endParaRPr>
          </a:p>
          <a:p>
            <a:pPr algn="just"/>
            <a:endParaRPr lang="en-US" dirty="0">
              <a:latin typeface="Baskerville Old Face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Estímulo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en-US" dirty="0" smtClean="0">
                <a:latin typeface="Baskerville Old Face" pitchFamily="18" charset="0"/>
              </a:rPr>
              <a:t>à </a:t>
            </a:r>
            <a:r>
              <a:rPr lang="en-US" dirty="0" err="1" smtClean="0">
                <a:latin typeface="Baskerville Old Face" pitchFamily="18" charset="0"/>
              </a:rPr>
              <a:t>pequena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propriedade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privada</a:t>
            </a:r>
            <a:endParaRPr lang="en-US" dirty="0" smtClean="0">
              <a:latin typeface="Baskerville Old Face" pitchFamily="18" charset="0"/>
            </a:endParaRPr>
          </a:p>
          <a:p>
            <a:pPr algn="just"/>
            <a:endParaRPr lang="en-US" dirty="0" smtClean="0">
              <a:latin typeface="Baskerville Old Face" pitchFamily="18" charset="0"/>
            </a:endParaRPr>
          </a:p>
          <a:p>
            <a:pPr algn="just"/>
            <a:endParaRPr lang="en-US" dirty="0">
              <a:latin typeface="Baskerville Old Face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askerville Old Face" pitchFamily="18" charset="0"/>
              </a:rPr>
              <a:t> “Nouveaux </a:t>
            </a:r>
            <a:r>
              <a:rPr lang="en-US" dirty="0" err="1" smtClean="0">
                <a:latin typeface="Baskerville Old Face" pitchFamily="18" charset="0"/>
              </a:rPr>
              <a:t>Principes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d’Économie</a:t>
            </a:r>
            <a:r>
              <a:rPr lang="en-US" dirty="0" smtClean="0">
                <a:latin typeface="Baskerville Old Face" pitchFamily="18" charset="0"/>
              </a:rPr>
              <a:t>” - 1819</a:t>
            </a:r>
          </a:p>
          <a:p>
            <a:pPr algn="just"/>
            <a:endParaRPr lang="en-US" dirty="0">
              <a:latin typeface="Baskerville Old Face" pitchFamily="18" charset="0"/>
            </a:endParaRPr>
          </a:p>
          <a:p>
            <a:endParaRPr lang="en-US" dirty="0">
              <a:latin typeface="Baskerville Old Face" pitchFamily="18" charset="0"/>
            </a:endParaRPr>
          </a:p>
          <a:p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0612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7247" y="761047"/>
            <a:ext cx="1654493" cy="193913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7246" y="2834931"/>
            <a:ext cx="1917383" cy="2630649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166109" y="761047"/>
            <a:ext cx="48237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Charles </a:t>
            </a:r>
            <a:r>
              <a:rPr lang="pt-PT" b="1" dirty="0" err="1" smtClean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Dunoyer</a:t>
            </a: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</a:rPr>
              <a:t> </a:t>
            </a:r>
            <a:r>
              <a:rPr lang="pt-PT" b="1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(1786-1862)</a:t>
            </a:r>
          </a:p>
          <a:p>
            <a:endParaRPr lang="pt-PT" b="1" dirty="0" smtClean="0">
              <a:solidFill>
                <a:schemeClr val="accent2">
                  <a:lumMod val="75000"/>
                  <a:lumOff val="25000"/>
                </a:schemeClr>
              </a:solidFill>
              <a:latin typeface="Baskerville Old Face" pitchFamily="18" charset="0"/>
            </a:endParaRPr>
          </a:p>
          <a:p>
            <a:endParaRPr lang="pt-PT" b="1" dirty="0">
              <a:solidFill>
                <a:schemeClr val="accent2">
                  <a:lumMod val="75000"/>
                  <a:lumOff val="25000"/>
                </a:schemeClr>
              </a:solidFill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dirty="0" smtClean="0">
                <a:solidFill>
                  <a:schemeClr val="tx2"/>
                </a:solidFill>
                <a:latin typeface="Baskerville Old Face" pitchFamily="18" charset="0"/>
              </a:rPr>
              <a:t> Crítica radical do Estado com base na luta de classes (pioneiro dos </a:t>
            </a:r>
            <a:r>
              <a:rPr lang="pt-PT" dirty="0" err="1" smtClean="0">
                <a:solidFill>
                  <a:schemeClr val="tx2"/>
                </a:solidFill>
                <a:latin typeface="Baskerville Old Face" pitchFamily="18" charset="0"/>
              </a:rPr>
              <a:t>anarco</a:t>
            </a:r>
            <a:r>
              <a:rPr lang="pt-PT" dirty="0" smtClean="0">
                <a:solidFill>
                  <a:schemeClr val="tx2"/>
                </a:solidFill>
                <a:latin typeface="Baskerville Old Face" pitchFamily="18" charset="0"/>
              </a:rPr>
              <a:t>-capitalistas)</a:t>
            </a:r>
          </a:p>
          <a:p>
            <a:endParaRPr lang="pt-PT" dirty="0">
              <a:solidFill>
                <a:schemeClr val="tx2"/>
              </a:solidFill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dirty="0" smtClean="0">
                <a:solidFill>
                  <a:schemeClr val="tx2"/>
                </a:solidFill>
                <a:latin typeface="Baskerville Old Face" pitchFamily="18" charset="0"/>
              </a:rPr>
              <a:t> Introduz o termo, </a:t>
            </a:r>
            <a:r>
              <a:rPr lang="pt-PT" b="1" u="sng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Baskerville Old Face" pitchFamily="18" charset="0"/>
              </a:rPr>
              <a:t>Economia Social, </a:t>
            </a:r>
            <a:r>
              <a:rPr lang="pt-PT" dirty="0" smtClean="0">
                <a:solidFill>
                  <a:schemeClr val="tx2"/>
                </a:solidFill>
                <a:latin typeface="Baskerville Old Face" pitchFamily="18" charset="0"/>
              </a:rPr>
              <a:t>pela primeira vez em 1830</a:t>
            </a:r>
          </a:p>
          <a:p>
            <a:endParaRPr lang="pt-PT" dirty="0">
              <a:solidFill>
                <a:schemeClr val="tx2"/>
              </a:solidFill>
              <a:latin typeface="Baskerville Old Face" pitchFamily="18" charset="0"/>
            </a:endParaRPr>
          </a:p>
          <a:p>
            <a:endParaRPr lang="pt-PT" dirty="0" smtClean="0">
              <a:solidFill>
                <a:schemeClr val="tx2"/>
              </a:solidFill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i="1" dirty="0" smtClean="0">
                <a:solidFill>
                  <a:schemeClr val="tx2"/>
                </a:solidFill>
                <a:latin typeface="Baskerville Old Face" pitchFamily="18" charset="0"/>
              </a:rPr>
              <a:t> “</a:t>
            </a:r>
            <a:r>
              <a:rPr lang="pt-PT" i="1" dirty="0" err="1" smtClean="0">
                <a:solidFill>
                  <a:schemeClr val="tx2"/>
                </a:solidFill>
                <a:latin typeface="Baskerville Old Face" pitchFamily="18" charset="0"/>
              </a:rPr>
              <a:t>Nouveau</a:t>
            </a:r>
            <a:r>
              <a:rPr lang="pt-PT" i="1" dirty="0" smtClean="0">
                <a:solidFill>
                  <a:schemeClr val="tx2"/>
                </a:solidFill>
                <a:latin typeface="Baskerville Old Face" pitchFamily="18" charset="0"/>
              </a:rPr>
              <a:t> </a:t>
            </a:r>
            <a:r>
              <a:rPr lang="pt-PT" i="1" dirty="0" err="1" smtClean="0">
                <a:solidFill>
                  <a:schemeClr val="tx2"/>
                </a:solidFill>
                <a:latin typeface="Baskerville Old Face" pitchFamily="18" charset="0"/>
              </a:rPr>
              <a:t>Traité</a:t>
            </a:r>
            <a:r>
              <a:rPr lang="pt-PT" i="1" dirty="0" smtClean="0">
                <a:solidFill>
                  <a:schemeClr val="tx2"/>
                </a:solidFill>
                <a:latin typeface="Baskerville Old Face" pitchFamily="18" charset="0"/>
              </a:rPr>
              <a:t> d’</a:t>
            </a:r>
            <a:r>
              <a:rPr lang="pt-PT" i="1" dirty="0" err="1" smtClean="0">
                <a:solidFill>
                  <a:schemeClr val="tx2"/>
                </a:solidFill>
                <a:latin typeface="Baskerville Old Face" pitchFamily="18" charset="0"/>
              </a:rPr>
              <a:t>Économie</a:t>
            </a:r>
            <a:r>
              <a:rPr lang="pt-PT" i="1" dirty="0" smtClean="0">
                <a:solidFill>
                  <a:schemeClr val="tx2"/>
                </a:solidFill>
                <a:latin typeface="Baskerville Old Face" pitchFamily="18" charset="0"/>
              </a:rPr>
              <a:t> </a:t>
            </a:r>
            <a:r>
              <a:rPr lang="pt-PT" i="1" dirty="0" err="1" smtClean="0">
                <a:solidFill>
                  <a:schemeClr val="tx2"/>
                </a:solidFill>
                <a:latin typeface="Baskerville Old Face" pitchFamily="18" charset="0"/>
              </a:rPr>
              <a:t>Sociale</a:t>
            </a:r>
            <a:r>
              <a:rPr lang="pt-PT" i="1" dirty="0" smtClean="0">
                <a:solidFill>
                  <a:schemeClr val="tx2"/>
                </a:solidFill>
                <a:latin typeface="Baskerville Old Face" pitchFamily="18" charset="0"/>
              </a:rPr>
              <a:t>” </a:t>
            </a:r>
            <a:r>
              <a:rPr lang="pt-PT" dirty="0" smtClean="0">
                <a:solidFill>
                  <a:schemeClr val="tx2"/>
                </a:solidFill>
                <a:latin typeface="Baskerville Old Face" pitchFamily="18" charset="0"/>
              </a:rPr>
              <a:t>(1830)</a:t>
            </a:r>
          </a:p>
          <a:p>
            <a:endParaRPr lang="pt-PT" dirty="0">
              <a:solidFill>
                <a:schemeClr val="tx2"/>
              </a:solidFill>
              <a:latin typeface="Baskerville Old Fac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pt-PT" dirty="0" smtClean="0">
                <a:solidFill>
                  <a:schemeClr val="tx2"/>
                </a:solidFill>
                <a:latin typeface="Baskerville Old Face" pitchFamily="18" charset="0"/>
              </a:rPr>
              <a:t> Percursor da Escola da Escolha Pública (</a:t>
            </a:r>
            <a:r>
              <a:rPr lang="pt-PT" i="1" dirty="0" err="1" smtClean="0">
                <a:solidFill>
                  <a:schemeClr val="tx2"/>
                </a:solidFill>
                <a:latin typeface="Baskerville Old Face" pitchFamily="18" charset="0"/>
              </a:rPr>
              <a:t>Public</a:t>
            </a:r>
            <a:r>
              <a:rPr lang="pt-PT" i="1" dirty="0" smtClean="0">
                <a:solidFill>
                  <a:schemeClr val="tx2"/>
                </a:solidFill>
                <a:latin typeface="Baskerville Old Face" pitchFamily="18" charset="0"/>
              </a:rPr>
              <a:t> </a:t>
            </a:r>
            <a:r>
              <a:rPr lang="pt-PT" i="1" dirty="0" err="1" smtClean="0">
                <a:solidFill>
                  <a:schemeClr val="tx2"/>
                </a:solidFill>
                <a:latin typeface="Baskerville Old Face" pitchFamily="18" charset="0"/>
              </a:rPr>
              <a:t>Choice</a:t>
            </a:r>
            <a:r>
              <a:rPr lang="pt-PT" dirty="0" smtClean="0">
                <a:solidFill>
                  <a:schemeClr val="tx2"/>
                </a:solidFill>
                <a:latin typeface="Baskerville Old Face" pitchFamily="18" charset="0"/>
              </a:rPr>
              <a:t>)</a:t>
            </a:r>
            <a:endParaRPr lang="pt-PT" dirty="0">
              <a:solidFill>
                <a:schemeClr val="tx2"/>
              </a:solidFill>
              <a:latin typeface="Baskerville Old Face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956917" y="2834931"/>
            <a:ext cx="44388" cy="7102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32063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0161"/>
            <a:ext cx="8229600" cy="630315"/>
          </a:xfrm>
        </p:spPr>
        <p:txBody>
          <a:bodyPr>
            <a:normAutofit/>
          </a:bodyPr>
          <a:lstStyle/>
          <a:p>
            <a:r>
              <a:rPr lang="pt-P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1. Da </a:t>
            </a:r>
            <a:r>
              <a:rPr lang="pt-PT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Grécia Antiga </a:t>
            </a:r>
            <a:r>
              <a:rPr lang="pt-P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à idade Moderna</a:t>
            </a:r>
            <a:endParaRPr 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847088"/>
            <a:ext cx="7684809" cy="4252833"/>
          </a:xfrm>
        </p:spPr>
        <p:txBody>
          <a:bodyPr>
            <a:normAutofit fontScale="92500" lnSpcReduction="20000"/>
          </a:bodyPr>
          <a:lstStyle/>
          <a:p>
            <a:pPr lvl="3" algn="just">
              <a:buFont typeface="Wingdings" pitchFamily="2" charset="2"/>
              <a:buChar char="q"/>
            </a:pPr>
            <a:r>
              <a:rPr lang="pt-PT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Grécia antiga</a:t>
            </a:r>
          </a:p>
          <a:p>
            <a:pPr lvl="3" algn="just">
              <a:buNone/>
            </a:pPr>
            <a:endParaRPr lang="pt-PT" b="1" u="sng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lvl="5" algn="just">
              <a:buFont typeface="Wingdings" panose="05000000000000000000" pitchFamily="2" charset="2"/>
              <a:buChar char="Ø"/>
            </a:pPr>
            <a:r>
              <a:rPr lang="pt-PT" dirty="0" smtClean="0">
                <a:latin typeface="Baskerville Old Face" panose="02020602080505020303" pitchFamily="18" charset="0"/>
              </a:rPr>
              <a:t>Associações </a:t>
            </a:r>
            <a:r>
              <a:rPr lang="pt-PT" dirty="0">
                <a:latin typeface="Baskerville Old Face" panose="02020602080505020303" pitchFamily="18" charset="0"/>
              </a:rPr>
              <a:t>fundadas na base da solidariedade </a:t>
            </a:r>
            <a:r>
              <a:rPr lang="pt-PT" dirty="0" smtClean="0">
                <a:latin typeface="Baskerville Old Face" panose="02020602080505020303" pitchFamily="18" charset="0"/>
              </a:rPr>
              <a:t>familiar</a:t>
            </a:r>
            <a:endParaRPr lang="pt-PT" dirty="0">
              <a:latin typeface="Baskerville Old Face" panose="02020602080505020303" pitchFamily="18" charset="0"/>
            </a:endParaRPr>
          </a:p>
          <a:p>
            <a:pPr marL="0" indent="0" algn="just">
              <a:buNone/>
            </a:pPr>
            <a:endParaRPr lang="pt-PT" dirty="0">
              <a:latin typeface="Baskerville Old Face" panose="02020602080505020303" pitchFamily="18" charset="0"/>
            </a:endParaRP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pt-PT" sz="19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Idade </a:t>
            </a:r>
            <a:r>
              <a:rPr lang="pt-PT" sz="19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Média</a:t>
            </a:r>
          </a:p>
          <a:p>
            <a:pPr lvl="3" algn="just">
              <a:buNone/>
            </a:pPr>
            <a:endParaRPr lang="pt-PT" sz="1900"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lvl="5" algn="just">
              <a:buFont typeface="Wingdings" pitchFamily="2" charset="2"/>
              <a:buChar char="Ø"/>
            </a:pPr>
            <a:r>
              <a:rPr lang="pt-PT" sz="19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Guildas</a:t>
            </a:r>
          </a:p>
          <a:p>
            <a:pPr lvl="4" algn="just">
              <a:buNone/>
            </a:pPr>
            <a:endParaRPr lang="pt-PT" sz="1800"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lvl="6" algn="just">
              <a:buFont typeface="Arial" pitchFamily="34" charset="0"/>
              <a:buChar char="•"/>
            </a:pPr>
            <a:r>
              <a:rPr lang="pt-PT" sz="1700" dirty="0" smtClean="0">
                <a:latin typeface="Baskerville Old Face" panose="02020602080505020303" pitchFamily="18" charset="0"/>
              </a:rPr>
              <a:t>Associações de profissionais relacionado com o processo de renascimento comercial e urbano</a:t>
            </a:r>
          </a:p>
          <a:p>
            <a:pPr lvl="6" algn="just">
              <a:buFont typeface="Arial" pitchFamily="34" charset="0"/>
              <a:buChar char="•"/>
            </a:pPr>
            <a:r>
              <a:rPr lang="pt-PT" sz="1700" dirty="0" smtClean="0">
                <a:latin typeface="Baskerville Old Face" panose="02020602080505020303" pitchFamily="18" charset="0"/>
              </a:rPr>
              <a:t>Guildas de alfaiates, sapateiros, ferreiros, artesãos, comerciantes, artistas plásticos entre outros profissionais</a:t>
            </a:r>
          </a:p>
          <a:p>
            <a:pPr lvl="6" algn="just">
              <a:buFont typeface="Arial" pitchFamily="34" charset="0"/>
              <a:buChar char="•"/>
            </a:pPr>
            <a:r>
              <a:rPr lang="pt-PT" sz="1700" b="1" u="sng" dirty="0" smtClean="0">
                <a:latin typeface="Baskerville Old Face" panose="02020602080505020303" pitchFamily="18" charset="0"/>
              </a:rPr>
              <a:t>Objetivo principal</a:t>
            </a:r>
            <a:r>
              <a:rPr lang="pt-PT" sz="1700" dirty="0" smtClean="0">
                <a:latin typeface="Baskerville Old Face" panose="02020602080505020303" pitchFamily="18" charset="0"/>
              </a:rPr>
              <a:t> a defesa dos interesses económicos e profissionais dos trabalhadores que as integravam</a:t>
            </a:r>
          </a:p>
          <a:p>
            <a:pPr lvl="6" algn="just">
              <a:buFont typeface="Arial" pitchFamily="34" charset="0"/>
              <a:buChar char="•"/>
            </a:pPr>
            <a:r>
              <a:rPr lang="pt-PT" sz="1700" dirty="0" smtClean="0">
                <a:latin typeface="Baskerville Old Face" panose="02020602080505020303" pitchFamily="18" charset="0"/>
              </a:rPr>
              <a:t>Os trabalhadores associados eram obrigados a pagar uma determinada quantia</a:t>
            </a:r>
            <a:endParaRPr lang="pt-PT" sz="1700" b="1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8986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563044"/>
            <a:ext cx="7882046" cy="570715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pt-PT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Corporações</a:t>
            </a:r>
            <a:endParaRPr lang="pt-PT"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pt-PT" dirty="0"/>
          </a:p>
          <a:p>
            <a:pPr lvl="3" algn="just">
              <a:buFont typeface="Wingdings" pitchFamily="2" charset="2"/>
              <a:buChar char="q"/>
            </a:pPr>
            <a:r>
              <a:rPr lang="pt-PT" sz="1800" dirty="0">
                <a:latin typeface="Baskerville Old Face" pitchFamily="18" charset="0"/>
              </a:rPr>
              <a:t>Associações, existentes no final da Idade Média, que reuniam trabalhadores (artesãos) de uma mesma </a:t>
            </a:r>
            <a:r>
              <a:rPr lang="pt-PT" sz="1800" dirty="0" smtClean="0">
                <a:latin typeface="Baskerville Old Face" pitchFamily="18" charset="0"/>
              </a:rPr>
              <a:t>profissão</a:t>
            </a:r>
            <a:endParaRPr lang="pt-PT" sz="1800" dirty="0">
              <a:latin typeface="Baskerville Old Face" pitchFamily="18" charset="0"/>
            </a:endParaRPr>
          </a:p>
          <a:p>
            <a:pPr lvl="2" algn="just">
              <a:buFont typeface="Wingdings" pitchFamily="2" charset="2"/>
              <a:buChar char="q"/>
            </a:pPr>
            <a:endParaRPr lang="pt-PT" sz="1800" dirty="0">
              <a:latin typeface="Baskerville Old Face" pitchFamily="18" charset="0"/>
            </a:endParaRPr>
          </a:p>
          <a:p>
            <a:pPr marL="1691640" lvl="8" indent="0" algn="just">
              <a:buFont typeface="Wingdings" pitchFamily="2" charset="2"/>
              <a:buChar char="Ø"/>
            </a:pPr>
            <a:r>
              <a:rPr lang="pt-PT" sz="1800" dirty="0" smtClean="0">
                <a:latin typeface="Baskerville Old Face" pitchFamily="18" charset="0"/>
              </a:rPr>
              <a:t>(Existiram corporações de ofícios de diversos tipos como, por exemplo, carpinteiros, ferreiros, alfaiates, sapateiros, padeiros)</a:t>
            </a:r>
          </a:p>
          <a:p>
            <a:pPr marL="457200" lvl="2" indent="0" algn="just">
              <a:buFont typeface="Wingdings" pitchFamily="2" charset="2"/>
              <a:buChar char="q"/>
            </a:pPr>
            <a:endParaRPr lang="pt-PT" sz="1800" dirty="0">
              <a:latin typeface="Baskerville Old Face" pitchFamily="18" charset="0"/>
            </a:endParaRPr>
          </a:p>
          <a:p>
            <a:pPr lvl="3" algn="just">
              <a:buFont typeface="Wingdings" pitchFamily="2" charset="2"/>
              <a:buChar char="q"/>
            </a:pPr>
            <a:r>
              <a:rPr lang="pt-PT" sz="1800" dirty="0">
                <a:latin typeface="Baskerville Old Face" pitchFamily="18" charset="0"/>
              </a:rPr>
              <a:t>Defender os interesses do trabalho e económicos dos </a:t>
            </a:r>
            <a:r>
              <a:rPr lang="pt-PT" sz="1800" dirty="0" smtClean="0">
                <a:latin typeface="Baskerville Old Face" pitchFamily="18" charset="0"/>
              </a:rPr>
              <a:t>trabalhadores</a:t>
            </a:r>
          </a:p>
          <a:p>
            <a:pPr marL="457200" lvl="2" indent="0" algn="just">
              <a:buFont typeface="Wingdings" pitchFamily="2" charset="2"/>
              <a:buChar char="q"/>
            </a:pPr>
            <a:endParaRPr lang="pt-PT" sz="1800" dirty="0">
              <a:latin typeface="Baskerville Old Face" pitchFamily="18" charset="0"/>
            </a:endParaRPr>
          </a:p>
          <a:p>
            <a:pPr lvl="3" algn="just">
              <a:buFont typeface="Wingdings" pitchFamily="2" charset="2"/>
              <a:buChar char="q"/>
            </a:pPr>
            <a:r>
              <a:rPr lang="pt-PT" sz="1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Grande </a:t>
            </a:r>
            <a:r>
              <a:rPr lang="pt-PT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organização</a:t>
            </a:r>
          </a:p>
          <a:p>
            <a:pPr lvl="2" algn="just"/>
            <a:endParaRPr lang="pt-PT" sz="1600" dirty="0"/>
          </a:p>
          <a:p>
            <a:pPr lvl="5" algn="just"/>
            <a:r>
              <a:rPr lang="pt-PT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Mestres</a:t>
            </a:r>
            <a:endParaRPr lang="pt-PT" sz="1600" dirty="0" smtClean="0">
              <a:latin typeface="Baskerville Old Face" pitchFamily="18" charset="0"/>
            </a:endParaRPr>
          </a:p>
          <a:p>
            <a:pPr lvl="7" algn="just">
              <a:buFont typeface="Wingdings" pitchFamily="2" charset="2"/>
              <a:buChar char="§"/>
            </a:pPr>
            <a:r>
              <a:rPr lang="pt-PT" dirty="0" smtClean="0">
                <a:latin typeface="Baskerville Old Face" pitchFamily="18" charset="0"/>
              </a:rPr>
              <a:t>Donos </a:t>
            </a:r>
            <a:r>
              <a:rPr lang="pt-PT" dirty="0">
                <a:latin typeface="Baskerville Old Face" pitchFamily="18" charset="0"/>
              </a:rPr>
              <a:t>de oficina e com muita experiência no ramo em que </a:t>
            </a:r>
            <a:r>
              <a:rPr lang="pt-PT" dirty="0" err="1">
                <a:latin typeface="Baskerville Old Face" pitchFamily="18" charset="0"/>
              </a:rPr>
              <a:t>actuava</a:t>
            </a:r>
            <a:r>
              <a:rPr lang="pt-PT" dirty="0" smtClean="0">
                <a:latin typeface="Baskerville Old Face" pitchFamily="18" charset="0"/>
              </a:rPr>
              <a:t>;</a:t>
            </a:r>
          </a:p>
          <a:p>
            <a:pPr lvl="5" algn="just">
              <a:buFont typeface="Arial" pitchFamily="34" charset="0"/>
              <a:buChar char="•"/>
            </a:pPr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Oficiais</a:t>
            </a:r>
            <a:endParaRPr lang="pt-PT" dirty="0" smtClean="0">
              <a:latin typeface="Baskerville Old Face" pitchFamily="18" charset="0"/>
            </a:endParaRPr>
          </a:p>
          <a:p>
            <a:pPr lvl="7" algn="just">
              <a:buFont typeface="Wingdings" pitchFamily="2" charset="2"/>
              <a:buChar char="§"/>
            </a:pPr>
            <a:r>
              <a:rPr lang="pt-PT" dirty="0" smtClean="0">
                <a:latin typeface="Baskerville Old Face" pitchFamily="18" charset="0"/>
              </a:rPr>
              <a:t>Tinham uma boa experiência na área e recebiam salário pela função exercida</a:t>
            </a:r>
            <a:endParaRPr lang="pt-PT" dirty="0">
              <a:latin typeface="Baskerville Old Face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364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15158" y="674703"/>
            <a:ext cx="8229600" cy="4709160"/>
          </a:xfrm>
        </p:spPr>
        <p:txBody>
          <a:bodyPr>
            <a:normAutofit/>
          </a:bodyPr>
          <a:lstStyle/>
          <a:p>
            <a:pPr lvl="4" algn="just"/>
            <a:endParaRPr lang="pt-PT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4" algn="just"/>
            <a:endParaRPr lang="pt-PT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4" algn="just">
              <a:buNone/>
            </a:pPr>
            <a:endParaRPr lang="pt-PT" sz="1800" dirty="0" smtClean="0">
              <a:latin typeface="Baskerville Old Face" pitchFamily="18" charset="0"/>
            </a:endParaRPr>
          </a:p>
          <a:p>
            <a:pPr lvl="5" algn="just">
              <a:buFont typeface="Wingdings" pitchFamily="2" charset="2"/>
              <a:buChar char="q"/>
            </a:pPr>
            <a:r>
              <a:rPr lang="pt-PT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pt-P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Aprendizes</a:t>
            </a:r>
            <a:r>
              <a:rPr lang="pt-PT" sz="1600" dirty="0" smtClean="0">
                <a:solidFill>
                  <a:srgbClr val="002060"/>
                </a:solidFill>
                <a:latin typeface="Baskerville Old Face" pitchFamily="18" charset="0"/>
              </a:rPr>
              <a:t>: </a:t>
            </a:r>
          </a:p>
          <a:p>
            <a:pPr lvl="5" algn="just">
              <a:buNone/>
            </a:pPr>
            <a:endParaRPr lang="pt-PT" sz="1600" dirty="0" smtClean="0">
              <a:solidFill>
                <a:srgbClr val="002060"/>
              </a:solidFill>
              <a:latin typeface="Baskerville Old Face" pitchFamily="18" charset="0"/>
            </a:endParaRPr>
          </a:p>
          <a:p>
            <a:pPr lvl="7" algn="just"/>
            <a:r>
              <a:rPr lang="pt-PT" dirty="0" smtClean="0">
                <a:latin typeface="Baskerville Old Face" pitchFamily="18" charset="0"/>
              </a:rPr>
              <a:t>jovens em inicio de carreira que estavam na oficina para aprender o trabalho. </a:t>
            </a:r>
          </a:p>
          <a:p>
            <a:pPr lvl="7" algn="just"/>
            <a:r>
              <a:rPr lang="pt-PT" dirty="0" smtClean="0">
                <a:latin typeface="Baskerville Old Face" pitchFamily="18" charset="0"/>
              </a:rPr>
              <a:t>Não recebiam salário, mas ganhavam, muitas vezes, uma espécie de ajuda;</a:t>
            </a:r>
          </a:p>
          <a:p>
            <a:pPr lvl="5" algn="just"/>
            <a:endParaRPr lang="pt-PT" sz="1600" dirty="0" smtClean="0">
              <a:latin typeface="Baskerville Old Face" pitchFamily="18" charset="0"/>
            </a:endParaRPr>
          </a:p>
          <a:p>
            <a:pPr lvl="5"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Embrião dos sindicatos modernos</a:t>
            </a:r>
            <a:r>
              <a:rPr lang="pt-PT" sz="1600" dirty="0" smtClean="0">
                <a:latin typeface="Baskerville Old Face" pitchFamily="18" charset="0"/>
              </a:rPr>
              <a:t>.</a:t>
            </a:r>
          </a:p>
          <a:p>
            <a:endParaRPr lang="pt-PT" sz="1800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589232"/>
            <a:ext cx="7556313" cy="553693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pt-PT" sz="1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Confrarias</a:t>
            </a:r>
            <a:r>
              <a:rPr lang="pt-PT" sz="1800" b="1" u="sng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:</a:t>
            </a:r>
          </a:p>
          <a:p>
            <a:pPr marL="0" indent="0" algn="just">
              <a:buNone/>
            </a:pPr>
            <a:endParaRPr lang="pt-PT" sz="1800" b="1" u="sng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  <a:p>
            <a:pPr lvl="2"/>
            <a:r>
              <a:rPr lang="pt-PT" sz="1800" dirty="0" smtClean="0">
                <a:latin typeface="Baskerville Old Face" panose="02020602080505020303" pitchFamily="18" charset="0"/>
              </a:rPr>
              <a:t>A </a:t>
            </a:r>
            <a:r>
              <a:rPr lang="pt-PT" sz="1800" dirty="0">
                <a:latin typeface="Baskerville Old Face" panose="02020602080505020303" pitchFamily="18" charset="0"/>
              </a:rPr>
              <a:t>maioria das confrarias apareceram durante os séculos XII e </a:t>
            </a:r>
            <a:r>
              <a:rPr lang="pt-PT" sz="1800" dirty="0" smtClean="0">
                <a:latin typeface="Baskerville Old Face" panose="02020602080505020303" pitchFamily="18" charset="0"/>
              </a:rPr>
              <a:t>XIII </a:t>
            </a:r>
            <a:r>
              <a:rPr lang="pt-PT" sz="1800" dirty="0">
                <a:latin typeface="Baskerville Old Face" panose="02020602080505020303" pitchFamily="18" charset="0"/>
              </a:rPr>
              <a:t>e assumiram a forma de associações voluntárias, onde se agrupavam os irmãos para um auxílio mútuo, tanto no aspecto material como na </a:t>
            </a:r>
            <a:r>
              <a:rPr lang="pt-PT" sz="1800" u="sng" dirty="0">
                <a:latin typeface="Baskerville Old Face" panose="02020602080505020303" pitchFamily="18" charset="0"/>
              </a:rPr>
              <a:t>componente </a:t>
            </a:r>
            <a:r>
              <a:rPr lang="pt-PT" sz="1800" u="sng" dirty="0" smtClean="0">
                <a:latin typeface="Baskerville Old Face" panose="02020602080505020303" pitchFamily="18" charset="0"/>
              </a:rPr>
              <a:t>espiritual</a:t>
            </a:r>
          </a:p>
          <a:p>
            <a:pPr marL="457200" lvl="2" indent="0">
              <a:buNone/>
            </a:pPr>
            <a:endParaRPr lang="pt-PT" sz="1800" dirty="0">
              <a:latin typeface="Baskerville Old Face" panose="02020602080505020303" pitchFamily="18" charset="0"/>
            </a:endParaRPr>
          </a:p>
          <a:p>
            <a:pPr lvl="2"/>
            <a:r>
              <a:rPr lang="pt-PT" sz="1800" dirty="0">
                <a:latin typeface="Baskerville Old Face" panose="02020602080505020303" pitchFamily="18" charset="0"/>
              </a:rPr>
              <a:t>As suas competências só mais tarde seriam redefinidas, quando, no Concílio de Trento, tomou corpo a divisão </a:t>
            </a:r>
            <a:r>
              <a:rPr lang="pt-PT" sz="1800" dirty="0" smtClean="0">
                <a:latin typeface="Baskerville Old Face" panose="02020602080505020303" pitchFamily="18" charset="0"/>
              </a:rPr>
              <a:t>entre:</a:t>
            </a:r>
            <a:endParaRPr lang="pt-PT" sz="1800" dirty="0">
              <a:latin typeface="Baskerville Old Face" panose="02020602080505020303" pitchFamily="18" charset="0"/>
            </a:endParaRPr>
          </a:p>
          <a:p>
            <a:pPr lvl="4" algn="just">
              <a:buFont typeface="Wingdings" panose="05000000000000000000" pitchFamily="2" charset="2"/>
              <a:buChar char="Ø"/>
            </a:pP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confrarias laicas</a:t>
            </a:r>
            <a:r>
              <a:rPr lang="pt-PT" sz="1800" dirty="0">
                <a:latin typeface="Baskerville Old Face" panose="02020602080505020303" pitchFamily="18" charset="0"/>
              </a:rPr>
              <a:t>: podiam ser fundadas sem a intervenção do poder </a:t>
            </a:r>
            <a:r>
              <a:rPr lang="pt-PT" sz="1800" dirty="0" smtClean="0">
                <a:latin typeface="Baskerville Old Face" panose="02020602080505020303" pitchFamily="18" charset="0"/>
              </a:rPr>
              <a:t>religioso</a:t>
            </a:r>
          </a:p>
          <a:p>
            <a:pPr lvl="4" algn="just">
              <a:buFont typeface="Wingdings" panose="05000000000000000000" pitchFamily="2" charset="2"/>
              <a:buChar char="Ø"/>
            </a:pPr>
            <a:endParaRPr lang="pt-PT" sz="1800" dirty="0">
              <a:latin typeface="Baskerville Old Face" panose="02020602080505020303" pitchFamily="18" charset="0"/>
            </a:endParaRPr>
          </a:p>
          <a:p>
            <a:pPr lvl="4" algn="just">
              <a:buFont typeface="Wingdings" panose="05000000000000000000" pitchFamily="2" charset="2"/>
              <a:buChar char="Ø"/>
            </a:pPr>
            <a:r>
              <a:rPr lang="pt-PT" sz="1800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confrarias eclesiásticas</a:t>
            </a:r>
            <a:r>
              <a:rPr lang="pt-PT" sz="1800" dirty="0">
                <a:latin typeface="Baskerville Old Face" panose="02020602080505020303" pitchFamily="18" charset="0"/>
              </a:rPr>
              <a:t>: deviam a sua criação a um prelado, submetida a um estatuto, aprovado pelo bispo e, inexoravelmente, sujeita às visitações de um delegado do bispo que, em conformidade com os poderes que detinha da autoridade eclesiástica, conferia e fiscalizava todas as contas (receita, despesa, ofertas, etc.) da confraria.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88973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523783"/>
            <a:ext cx="7864291" cy="5575830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pt-PT" sz="1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Misericórdias</a:t>
            </a:r>
          </a:p>
          <a:p>
            <a:pPr lvl="1"/>
            <a:endParaRPr lang="pt-PT" sz="1800" dirty="0">
              <a:latin typeface="Baskerville Old Face" panose="02020602080505020303" pitchFamily="18" charset="0"/>
            </a:endParaRPr>
          </a:p>
          <a:p>
            <a:pPr lvl="2"/>
            <a:r>
              <a:rPr lang="pt-PT" sz="1800" dirty="0">
                <a:latin typeface="Baskerville Old Face" panose="02020602080505020303" pitchFamily="18" charset="0"/>
              </a:rPr>
              <a:t>Instituições criadas com o intuito de prestar </a:t>
            </a:r>
            <a:r>
              <a:rPr lang="pt-PT" sz="1800" u="sng" dirty="0">
                <a:latin typeface="Baskerville Old Face" panose="02020602080505020303" pitchFamily="18" charset="0"/>
              </a:rPr>
              <a:t>assistência </a:t>
            </a:r>
            <a:r>
              <a:rPr lang="pt-PT" sz="1800" u="sng" dirty="0" smtClean="0">
                <a:latin typeface="Baskerville Old Face" panose="02020602080505020303" pitchFamily="18" charset="0"/>
              </a:rPr>
              <a:t>aos necessitados</a:t>
            </a:r>
          </a:p>
          <a:p>
            <a:pPr marL="457200" lvl="2" indent="0">
              <a:buNone/>
            </a:pPr>
            <a:endParaRPr lang="pt-PT" sz="1800" dirty="0">
              <a:latin typeface="Baskerville Old Face" panose="02020602080505020303" pitchFamily="18" charset="0"/>
            </a:endParaRPr>
          </a:p>
          <a:p>
            <a:pPr lvl="2"/>
            <a:r>
              <a:rPr lang="pt-PT" sz="18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Origem século </a:t>
            </a:r>
            <a:r>
              <a:rPr lang="pt-PT" sz="18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XIII</a:t>
            </a:r>
          </a:p>
          <a:p>
            <a:pPr lvl="2"/>
            <a:endParaRPr lang="pt-PT" sz="1800" dirty="0" smtClean="0">
              <a:solidFill>
                <a:srgbClr val="FFFF00"/>
              </a:solidFill>
              <a:latin typeface="Baskerville Old Face" panose="02020602080505020303" pitchFamily="18" charset="0"/>
            </a:endParaRPr>
          </a:p>
          <a:p>
            <a:pPr lvl="3" algn="just"/>
            <a:r>
              <a:rPr lang="pt-PT" sz="1800" dirty="0" smtClean="0">
                <a:latin typeface="Baskerville Old Face" panose="02020602080505020303" pitchFamily="18" charset="0"/>
              </a:rPr>
              <a:t>Ordens</a:t>
            </a:r>
            <a:r>
              <a:rPr lang="pt-PT" sz="1800" dirty="0">
                <a:latin typeface="Baskerville Old Face" panose="02020602080505020303" pitchFamily="18" charset="0"/>
              </a:rPr>
              <a:t> mendicantes, sobretudo franciscanos e </a:t>
            </a:r>
            <a:r>
              <a:rPr lang="pt-PT" sz="1800" dirty="0" smtClean="0">
                <a:latin typeface="Baskerville Old Face" panose="02020602080505020303" pitchFamily="18" charset="0"/>
              </a:rPr>
              <a:t>dominicanos</a:t>
            </a:r>
          </a:p>
          <a:p>
            <a:pPr lvl="3" algn="just"/>
            <a:endParaRPr lang="pt-PT" sz="1800" dirty="0" smtClean="0">
              <a:latin typeface="Baskerville Old Face" panose="02020602080505020303" pitchFamily="18" charset="0"/>
            </a:endParaRPr>
          </a:p>
          <a:p>
            <a:pPr lvl="3" algn="just"/>
            <a:r>
              <a:rPr lang="pt-PT" sz="1800" dirty="0" smtClean="0">
                <a:latin typeface="Baskerville Old Face" panose="02020602080505020303" pitchFamily="18" charset="0"/>
              </a:rPr>
              <a:t>Carácter </a:t>
            </a:r>
            <a:r>
              <a:rPr lang="pt-PT" sz="1800" dirty="0">
                <a:latin typeface="Baskerville Old Face" panose="02020602080505020303" pitchFamily="18" charset="0"/>
              </a:rPr>
              <a:t>assistencialista de certas corporações </a:t>
            </a:r>
            <a:r>
              <a:rPr lang="pt-PT" sz="1800" dirty="0" smtClean="0">
                <a:latin typeface="Baskerville Old Face" panose="02020602080505020303" pitchFamily="18" charset="0"/>
              </a:rPr>
              <a:t>medievais</a:t>
            </a:r>
          </a:p>
          <a:p>
            <a:pPr lvl="3" algn="just"/>
            <a:r>
              <a:rPr lang="pt-PT" sz="1800" dirty="0" smtClean="0">
                <a:latin typeface="Baskerville Old Face" panose="02020602080505020303" pitchFamily="18" charset="0"/>
              </a:rPr>
              <a:t>Irmãos</a:t>
            </a:r>
            <a:r>
              <a:rPr lang="pt-PT" sz="1800" dirty="0">
                <a:latin typeface="Baskerville Old Face" panose="02020602080505020303" pitchFamily="18" charset="0"/>
              </a:rPr>
              <a:t> da Confraria de Santa Maria de </a:t>
            </a:r>
            <a:r>
              <a:rPr lang="pt-PT" sz="1800" dirty="0" err="1">
                <a:latin typeface="Baskerville Old Face" panose="02020602080505020303" pitchFamily="18" charset="0"/>
              </a:rPr>
              <a:t>Rocamador</a:t>
            </a:r>
            <a:r>
              <a:rPr lang="pt-PT" sz="1800" dirty="0">
                <a:latin typeface="Baskerville Old Face" panose="02020602080505020303" pitchFamily="18" charset="0"/>
              </a:rPr>
              <a:t>, carácter hospitalário, originários de França instalaram-se em Portugal em </a:t>
            </a:r>
            <a:r>
              <a:rPr lang="pt-PT" sz="1800" dirty="0" smtClean="0">
                <a:latin typeface="Baskerville Old Face" panose="02020602080505020303" pitchFamily="18" charset="0"/>
              </a:rPr>
              <a:t>1193</a:t>
            </a:r>
          </a:p>
          <a:p>
            <a:pPr lvl="3" algn="just"/>
            <a:endParaRPr lang="pt-PT" sz="1800" dirty="0" smtClean="0">
              <a:latin typeface="Baskerville Old Face" panose="02020602080505020303" pitchFamily="18" charset="0"/>
            </a:endParaRPr>
          </a:p>
          <a:p>
            <a:pPr lvl="3" algn="just"/>
            <a:r>
              <a:rPr lang="pt-PT" sz="1800" dirty="0" smtClean="0">
                <a:latin typeface="Baskerville Old Face" panose="02020602080505020303" pitchFamily="18" charset="0"/>
              </a:rPr>
              <a:t>D</a:t>
            </a:r>
            <a:r>
              <a:rPr lang="pt-PT" sz="1800" dirty="0">
                <a:latin typeface="Baskerville Old Face" panose="02020602080505020303" pitchFamily="18" charset="0"/>
              </a:rPr>
              <a:t>. Afonso V foi obrigado a expulsar a Irmandade devido a abusos e à decadência das ordens </a:t>
            </a:r>
            <a:r>
              <a:rPr lang="pt-PT" sz="1800" dirty="0" smtClean="0">
                <a:latin typeface="Baskerville Old Face" panose="02020602080505020303" pitchFamily="18" charset="0"/>
              </a:rPr>
              <a:t>religiosas</a:t>
            </a:r>
          </a:p>
          <a:p>
            <a:pPr lvl="3" algn="just"/>
            <a:endParaRPr lang="pt-PT" sz="1800" dirty="0" smtClean="0">
              <a:latin typeface="Baskerville Old Face" panose="02020602080505020303" pitchFamily="18" charset="0"/>
            </a:endParaRPr>
          </a:p>
          <a:p>
            <a:pPr lvl="3" algn="just"/>
            <a:r>
              <a:rPr lang="pt-PT" sz="1800" dirty="0" smtClean="0">
                <a:latin typeface="Baskerville Old Face" panose="02020602080505020303" pitchFamily="18" charset="0"/>
              </a:rPr>
              <a:t>Institucionalmente é o ano de 1448 que marca o ano da fundação da primeira Misericórdia, a de Lisboa, pela mão da Rainha D. Leonor</a:t>
            </a:r>
          </a:p>
          <a:p>
            <a:pPr lvl="3" algn="just"/>
            <a:endParaRPr lang="pt-PT" sz="1800" dirty="0" smtClean="0">
              <a:latin typeface="Baskerville Old Face" panose="02020602080505020303" pitchFamily="18" charset="0"/>
            </a:endParaRPr>
          </a:p>
          <a:p>
            <a:pPr lvl="3" algn="just"/>
            <a:r>
              <a:rPr lang="pt-PT" sz="1800" dirty="0" smtClean="0">
                <a:latin typeface="Baskerville Old Face" panose="02020602080505020303" pitchFamily="18" charset="0"/>
              </a:rPr>
              <a:t>Desenvolveram-se a partir desta data por todo o país as Misericórdias</a:t>
            </a:r>
          </a:p>
          <a:p>
            <a:pPr lvl="3"/>
            <a:endParaRPr lang="pt-PT" sz="1800" dirty="0">
              <a:latin typeface="Baskerville Old Face" panose="02020602080505020303" pitchFamily="18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232144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2047"/>
            <a:ext cx="8229600" cy="1219200"/>
          </a:xfrm>
        </p:spPr>
        <p:txBody>
          <a:bodyPr>
            <a:normAutofit/>
          </a:bodyPr>
          <a:lstStyle/>
          <a:p>
            <a:r>
              <a:rPr lang="pt-P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 concretização do conceito de economia social</a:t>
            </a:r>
            <a:br>
              <a:rPr lang="pt-P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pt-P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/>
            </a:r>
            <a:br>
              <a:rPr lang="pt-P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r>
              <a:rPr lang="pt-PT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		</a:t>
            </a:r>
            <a:r>
              <a:rPr lang="pt-PT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 Revolução Francesa à II República (1848)</a:t>
            </a:r>
            <a:endParaRPr lang="en-US" sz="2000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819922"/>
            <a:ext cx="8229600" cy="3977196"/>
          </a:xfrm>
        </p:spPr>
        <p:txBody>
          <a:bodyPr>
            <a:normAutofit lnSpcReduction="10000"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pt-PT" sz="1800" dirty="0">
                <a:latin typeface="Baskerville Old Face" panose="02020602080505020303" pitchFamily="18" charset="0"/>
              </a:rPr>
              <a:t>Revolução Francesa coloca em causa toda a estrutura social e de organização do “</a:t>
            </a:r>
            <a:r>
              <a:rPr lang="pt-PT" sz="1800" dirty="0" err="1">
                <a:latin typeface="Baskerville Old Face" panose="02020602080505020303" pitchFamily="18" charset="0"/>
              </a:rPr>
              <a:t>Ancien</a:t>
            </a:r>
            <a:r>
              <a:rPr lang="pt-PT" sz="1800" dirty="0">
                <a:latin typeface="Baskerville Old Face" panose="02020602080505020303" pitchFamily="18" charset="0"/>
              </a:rPr>
              <a:t> Regime</a:t>
            </a:r>
            <a:r>
              <a:rPr lang="pt-PT" sz="1800" dirty="0" smtClean="0">
                <a:latin typeface="Baskerville Old Face" panose="02020602080505020303" pitchFamily="18" charset="0"/>
              </a:rPr>
              <a:t>”.</a:t>
            </a:r>
          </a:p>
          <a:p>
            <a:pPr lvl="1" algn="just">
              <a:buFont typeface="Wingdings" pitchFamily="2" charset="2"/>
              <a:buChar char="q"/>
            </a:pPr>
            <a:endParaRPr lang="pt-PT" sz="1800" dirty="0">
              <a:latin typeface="Baskerville Old Face" panose="02020602080505020303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pt-PT" sz="1800" dirty="0">
                <a:latin typeface="Baskerville Old Face" panose="02020602080505020303" pitchFamily="18" charset="0"/>
              </a:rPr>
              <a:t>A igualdade de tratamento dos cidadãos conduz à proibição de todas as estruturas associativas intermédias (corporações e associações</a:t>
            </a:r>
            <a:r>
              <a:rPr lang="pt-PT" sz="1800" dirty="0" smtClean="0">
                <a:latin typeface="Baskerville Old Face" panose="02020602080505020303" pitchFamily="18" charset="0"/>
              </a:rPr>
              <a:t>).</a:t>
            </a:r>
          </a:p>
          <a:p>
            <a:pPr lvl="1" algn="just">
              <a:buFont typeface="Wingdings" pitchFamily="2" charset="2"/>
              <a:buChar char="q"/>
            </a:pPr>
            <a:endParaRPr lang="pt-PT" sz="1800" dirty="0">
              <a:latin typeface="Baskerville Old Face" panose="02020602080505020303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pt-PT" sz="1800" dirty="0">
                <a:latin typeface="Baskerville Old Face" panose="02020602080505020303" pitchFamily="18" charset="0"/>
              </a:rPr>
              <a:t>Interdição de todas as formas de solidariedade (dissolução de confrarias) e de resistência (manifestações e greves</a:t>
            </a:r>
            <a:r>
              <a:rPr lang="pt-PT" sz="1800" dirty="0" smtClean="0">
                <a:latin typeface="Baskerville Old Face" panose="02020602080505020303" pitchFamily="18" charset="0"/>
              </a:rPr>
              <a:t>)</a:t>
            </a:r>
          </a:p>
          <a:p>
            <a:pPr lvl="1" algn="just">
              <a:buFont typeface="Wingdings" pitchFamily="2" charset="2"/>
              <a:buChar char="q"/>
            </a:pPr>
            <a:endParaRPr lang="pt-PT" sz="1800" dirty="0" smtClean="0">
              <a:latin typeface="Baskerville Old Face" panose="02020602080505020303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pt-PT" sz="1800" dirty="0" smtClean="0">
                <a:latin typeface="Baskerville Old Face" panose="02020602080505020303" pitchFamily="18" charset="0"/>
              </a:rPr>
              <a:t>A nova estrutura destrói de forma evidente</a:t>
            </a:r>
          </a:p>
          <a:p>
            <a:pPr lvl="1" algn="just">
              <a:buFont typeface="Wingdings" pitchFamily="2" charset="2"/>
              <a:buChar char="q"/>
            </a:pPr>
            <a:endParaRPr lang="pt-PT" sz="1600" dirty="0" smtClean="0">
              <a:latin typeface="Baskerville Old Face" panose="02020602080505020303" pitchFamily="18" charset="0"/>
            </a:endParaRPr>
          </a:p>
          <a:p>
            <a:pPr lvl="3" algn="just">
              <a:buFont typeface="Wingdings" pitchFamily="2" charset="2"/>
              <a:buChar char="§"/>
            </a:pPr>
            <a:r>
              <a:rPr lang="pt-PT" sz="1600" dirty="0" smtClean="0">
                <a:latin typeface="Baskerville Old Face" panose="02020602080505020303" pitchFamily="18" charset="0"/>
              </a:rPr>
              <a:t>As solidariedades de proximidade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sz="1600" dirty="0" smtClean="0">
                <a:latin typeface="Baskerville Old Face" panose="02020602080505020303" pitchFamily="18" charset="0"/>
              </a:rPr>
              <a:t>A pauperização generalizada da população operária</a:t>
            </a:r>
          </a:p>
          <a:p>
            <a:endParaRPr lang="pt-PT" sz="1800" dirty="0">
              <a:latin typeface="Baskerville Old Face" panose="02020602080505020303" pitchFamily="18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59985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452761"/>
            <a:ext cx="8229600" cy="4709160"/>
          </a:xfrm>
        </p:spPr>
        <p:txBody>
          <a:bodyPr/>
          <a:lstStyle/>
          <a:p>
            <a:endParaRPr lang="pt-PT" sz="1800" dirty="0" smtClean="0">
              <a:latin typeface="Baskerville Old Face" panose="02020602080505020303" pitchFamily="18" charset="0"/>
            </a:endParaRPr>
          </a:p>
          <a:p>
            <a:r>
              <a:rPr lang="pt-PT" sz="1800" dirty="0" smtClean="0">
                <a:latin typeface="Baskerville Old Face" panose="02020602080505020303" pitchFamily="18" charset="0"/>
              </a:rPr>
              <a:t>Mas, ultrapassando as interdições, surgem</a:t>
            </a:r>
          </a:p>
          <a:p>
            <a:endParaRPr lang="pt-PT" sz="1800" dirty="0" smtClean="0">
              <a:latin typeface="Baskerville Old Face" panose="02020602080505020303" pitchFamily="18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pt-PT" dirty="0" smtClean="0">
                <a:latin typeface="Baskerville Old Face" panose="02020602080505020303" pitchFamily="18" charset="0"/>
              </a:rPr>
              <a:t>Associações operárias e movimentos de contestação</a:t>
            </a:r>
          </a:p>
          <a:p>
            <a:pPr lvl="3">
              <a:buNone/>
            </a:pPr>
            <a:endParaRPr lang="pt-PT" dirty="0" smtClean="0">
              <a:latin typeface="Baskerville Old Face" panose="02020602080505020303" pitchFamily="18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pt-PT" dirty="0" smtClean="0">
                <a:latin typeface="Baskerville Old Face" panose="02020602080505020303" pitchFamily="18" charset="0"/>
              </a:rPr>
              <a:t>Agrupamentos populares criados para reivindicar o direito do trabalho e o direito do associativismo </a:t>
            </a:r>
          </a:p>
          <a:p>
            <a:pPr marL="685800" lvl="3" indent="0">
              <a:buNone/>
            </a:pPr>
            <a:endParaRPr lang="pt-PT" dirty="0" smtClean="0">
              <a:latin typeface="Baskerville Old Face" panose="02020602080505020303" pitchFamily="18" charset="0"/>
            </a:endParaRPr>
          </a:p>
          <a:p>
            <a:pPr lvl="4"/>
            <a:r>
              <a:rPr lang="pt-PT" dirty="0" smtClean="0">
                <a:latin typeface="Baskerville Old Face" panose="02020602080505020303" pitchFamily="18" charset="0"/>
              </a:rPr>
              <a:t>Mutualidades, com o </a:t>
            </a:r>
            <a:r>
              <a:rPr lang="pt-PT" dirty="0" err="1" smtClean="0">
                <a:latin typeface="Baskerville Old Face" panose="02020602080505020303" pitchFamily="18" charset="0"/>
              </a:rPr>
              <a:t>objectivo</a:t>
            </a:r>
            <a:r>
              <a:rPr lang="pt-PT" dirty="0" smtClean="0">
                <a:latin typeface="Baskerville Old Face" panose="02020602080505020303" pitchFamily="18" charset="0"/>
              </a:rPr>
              <a:t> de promover a previdência , bem fazer e resistência, combinando a segurança contra os riscos sociais</a:t>
            </a:r>
          </a:p>
          <a:p>
            <a:pPr lvl="2"/>
            <a:endParaRPr lang="pt-PT" dirty="0" smtClean="0">
              <a:latin typeface="Baskerville Old Face" panose="02020602080505020303" pitchFamily="18" charset="0"/>
            </a:endParaRPr>
          </a:p>
          <a:p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698500"/>
            <a:ext cx="7556313" cy="5427663"/>
          </a:xfrm>
        </p:spPr>
        <p:txBody>
          <a:bodyPr>
            <a:normAutofit/>
          </a:bodyPr>
          <a:lstStyle/>
          <a:p>
            <a:pPr marL="914400" lvl="4" indent="0">
              <a:buNone/>
            </a:pPr>
            <a:endParaRPr lang="pt-PT" dirty="0" smtClean="0">
              <a:latin typeface="Baskerville Old Face" panose="02020602080505020303" pitchFamily="18" charset="0"/>
            </a:endParaRPr>
          </a:p>
          <a:p>
            <a:pPr lvl="4"/>
            <a:r>
              <a:rPr lang="pt-PT" dirty="0" smtClean="0">
                <a:latin typeface="Baskerville Old Face" panose="02020602080505020303" pitchFamily="18" charset="0"/>
              </a:rPr>
              <a:t>Associações de consumidores para a melhoria do poder de compra</a:t>
            </a:r>
          </a:p>
          <a:p>
            <a:pPr lvl="4"/>
            <a:endParaRPr lang="pt-PT" dirty="0" smtClean="0">
              <a:latin typeface="Baskerville Old Face" panose="02020602080505020303" pitchFamily="18" charset="0"/>
            </a:endParaRPr>
          </a:p>
          <a:p>
            <a:pPr lvl="4"/>
            <a:r>
              <a:rPr lang="pt-PT" dirty="0" smtClean="0">
                <a:latin typeface="Baskerville Old Face" panose="02020602080505020303" pitchFamily="18" charset="0"/>
              </a:rPr>
              <a:t>Associações de produtores e formas de empresas </a:t>
            </a:r>
            <a:r>
              <a:rPr lang="pt-PT" dirty="0" err="1" smtClean="0">
                <a:latin typeface="Baskerville Old Face" panose="02020602080505020303" pitchFamily="18" charset="0"/>
              </a:rPr>
              <a:t>colectivas</a:t>
            </a:r>
            <a:endParaRPr lang="pt-PT" dirty="0" smtClean="0">
              <a:latin typeface="Baskerville Old Face" panose="02020602080505020303" pitchFamily="18" charset="0"/>
            </a:endParaRPr>
          </a:p>
          <a:p>
            <a:pPr lvl="4"/>
            <a:endParaRPr lang="pt-PT" dirty="0" smtClean="0">
              <a:latin typeface="Baskerville Old Face" panose="02020602080505020303" pitchFamily="18" charset="0"/>
            </a:endParaRPr>
          </a:p>
          <a:p>
            <a:pPr lvl="8"/>
            <a:r>
              <a:rPr lang="pt-PT" dirty="0" smtClean="0">
                <a:latin typeface="Baskerville Old Face" panose="02020602080505020303" pitchFamily="18" charset="0"/>
              </a:rPr>
              <a:t>Sobretudo a partir de 1840</a:t>
            </a:r>
          </a:p>
          <a:p>
            <a:pPr marL="1828800" lvl="8" indent="0">
              <a:buNone/>
            </a:pPr>
            <a:r>
              <a:rPr lang="pt-PT" dirty="0">
                <a:latin typeface="Baskerville Old Face" panose="02020602080505020303" pitchFamily="18" charset="0"/>
              </a:rPr>
              <a:t>	</a:t>
            </a:r>
            <a:r>
              <a:rPr lang="pt-PT" dirty="0" err="1" smtClean="0">
                <a:latin typeface="Baskerville Old Face" panose="02020602080505020303" pitchFamily="18" charset="0"/>
              </a:rPr>
              <a:t>Journal</a:t>
            </a:r>
            <a:r>
              <a:rPr lang="pt-PT" dirty="0" smtClean="0">
                <a:latin typeface="Baskerville Old Face" panose="02020602080505020303" pitchFamily="18" charset="0"/>
              </a:rPr>
              <a:t> d’Atelier (1840-50) que promove as associações operárias sob todas as suas formas</a:t>
            </a:r>
            <a:endParaRPr lang="pt-PT" dirty="0">
              <a:latin typeface="Baskerville Old Face" panose="02020602080505020303" pitchFamily="18" charset="0"/>
            </a:endParaRPr>
          </a:p>
          <a:p>
            <a:endParaRPr lang="en-US" sz="1800" dirty="0"/>
          </a:p>
        </p:txBody>
      </p:sp>
      <p:pic>
        <p:nvPicPr>
          <p:cNvPr id="4" name="Picture 2" descr="http://upload.wikimedia.org/wikipedia/commons/6/6d/Phalanst%C3%A8r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32335" y="4332077"/>
            <a:ext cx="3822452" cy="179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55090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601</TotalTime>
  <Words>986</Words>
  <Application>Microsoft Office PowerPoint</Application>
  <PresentationFormat>Apresentação no Ecrã (4:3)</PresentationFormat>
  <Paragraphs>193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19" baseType="lpstr">
      <vt:lpstr>Fluxo</vt:lpstr>
      <vt:lpstr>  Da Grécia Antiga ao Estado Moderno</vt:lpstr>
      <vt:lpstr>1. Da Grécia Antiga à idade Moderna</vt:lpstr>
      <vt:lpstr>Diapositivo 3</vt:lpstr>
      <vt:lpstr>Diapositivo 4</vt:lpstr>
      <vt:lpstr>Diapositivo 5</vt:lpstr>
      <vt:lpstr>Diapositivo 6</vt:lpstr>
      <vt:lpstr>A concretização do conceito de economia social     Da Revolução Francesa à II República (1848)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e fundamentos da Economia Social</dc:title>
  <dc:creator>Ana Lorga</dc:creator>
  <cp:lastModifiedBy>jcaeiro</cp:lastModifiedBy>
  <cp:revision>43</cp:revision>
  <dcterms:created xsi:type="dcterms:W3CDTF">2013-09-22T15:01:23Z</dcterms:created>
  <dcterms:modified xsi:type="dcterms:W3CDTF">2014-11-11T16:14:49Z</dcterms:modified>
</cp:coreProperties>
</file>